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9"/>
  </p:notesMasterIdLst>
  <p:handoutMasterIdLst>
    <p:handoutMasterId r:id="rId10"/>
  </p:handoutMasterIdLst>
  <p:sldIdLst>
    <p:sldId id="256" r:id="rId2"/>
    <p:sldId id="257" r:id="rId3"/>
    <p:sldId id="261" r:id="rId4"/>
    <p:sldId id="258" r:id="rId5"/>
    <p:sldId id="259"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67" d="100"/>
          <a:sy n="67" d="100"/>
        </p:scale>
        <p:origin x="96" y="408"/>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8/6/2020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8/6/2020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8/6/2020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8/6/2020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8/6/2020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8/6/2020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8/6/2020</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8/6/2020</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8/6/2020</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8/6/2020</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8/6/2020</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8/6/2020</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8/6/2020</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janegoodwin.net/2012/05/07/big-business-meets-its-match/" TargetMode="External"/><Relationship Id="rId3" Type="http://schemas.openxmlformats.org/officeDocument/2006/relationships/hyperlink" Target="http://pngimg.com/download/15229" TargetMode="External"/><Relationship Id="rId7" Type="http://schemas.openxmlformats.org/officeDocument/2006/relationships/image" Target="../media/image8.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pixabay.com/en/deer-male-animal-mammal-antlers-48417/" TargetMode="External"/><Relationship Id="rId5" Type="http://schemas.openxmlformats.org/officeDocument/2006/relationships/image" Target="../media/image7.png"/><Relationship Id="rId4" Type="http://schemas.openxmlformats.org/officeDocument/2006/relationships/hyperlink" Target="https://creativecommons.org/licenses/by-nc/3.0/" TargetMode="External"/><Relationship Id="rId9"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dailyclipart.net/clipart/category/dog-clip-art" TargetMode="External"/><Relationship Id="rId7" Type="http://schemas.openxmlformats.org/officeDocument/2006/relationships/hyperlink" Target="https://creativecommons.org/licenses/by-sa/3.0/" TargetMode="External"/><Relationship Id="rId12" Type="http://schemas.openxmlformats.org/officeDocument/2006/relationships/hyperlink" Target="https://creativecommons.org/licenses/by/3.0/" TargetMode="External"/><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hyperlink" Target="http://ux.stackexchange.com/questions/76019/how-can-i-get-people-not-to-put-trash-in-recycling-bins" TargetMode="External"/><Relationship Id="rId11" Type="http://schemas.openxmlformats.org/officeDocument/2006/relationships/hyperlink" Target="http://drdeborahserani.blogspot.com/2015/09/are-you-medicine-smart.html" TargetMode="External"/><Relationship Id="rId5" Type="http://schemas.openxmlformats.org/officeDocument/2006/relationships/image" Target="../media/image11.png"/><Relationship Id="rId10" Type="http://schemas.openxmlformats.org/officeDocument/2006/relationships/image" Target="../media/image13.jpeg"/><Relationship Id="rId4" Type="http://schemas.openxmlformats.org/officeDocument/2006/relationships/hyperlink" Target="https://creativecommons.org/licenses/by-nd/3.0/" TargetMode="External"/><Relationship Id="rId9" Type="http://schemas.openxmlformats.org/officeDocument/2006/relationships/hyperlink" Target="https://www.goodfreephotos.com/vector-images/red-car-vector.png.php"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stjosephswc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Watersheds 101</a:t>
            </a:r>
          </a:p>
        </p:txBody>
      </p:sp>
      <p:pic>
        <p:nvPicPr>
          <p:cNvPr id="7" name="Picture 6" descr="A close up of a logo&#10;&#10;Description automatically generated">
            <a:extLst>
              <a:ext uri="{FF2B5EF4-FFF2-40B4-BE49-F238E27FC236}">
                <a16:creationId xmlns:a16="http://schemas.microsoft.com/office/drawing/2014/main" id="{5CFBB2A2-955E-4837-BAA3-A2A7D6048E77}"/>
              </a:ext>
            </a:extLst>
          </p:cNvPr>
          <p:cNvPicPr>
            <a:picLocks noChangeAspect="1"/>
          </p:cNvPicPr>
          <p:nvPr/>
        </p:nvPicPr>
        <p:blipFill>
          <a:blip r:embed="rId2"/>
          <a:stretch>
            <a:fillRect/>
          </a:stretch>
        </p:blipFill>
        <p:spPr>
          <a:xfrm>
            <a:off x="3857534" y="3948451"/>
            <a:ext cx="4476931" cy="1600502"/>
          </a:xfrm>
          <a:prstGeom prst="rect">
            <a:avLst/>
          </a:prstGeom>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2931-C827-4FBE-9A9E-E905961AE9B8}"/>
              </a:ext>
            </a:extLst>
          </p:cNvPr>
          <p:cNvSpPr>
            <a:spLocks noGrp="1"/>
          </p:cNvSpPr>
          <p:nvPr>
            <p:ph type="title"/>
          </p:nvPr>
        </p:nvSpPr>
        <p:spPr/>
        <p:txBody>
          <a:bodyPr/>
          <a:lstStyle/>
          <a:p>
            <a:r>
              <a:rPr lang="en-US" dirty="0"/>
              <a:t>What is a watershed?</a:t>
            </a:r>
          </a:p>
        </p:txBody>
      </p:sp>
      <p:sp>
        <p:nvSpPr>
          <p:cNvPr id="3" name="Content Placeholder 2">
            <a:extLst>
              <a:ext uri="{FF2B5EF4-FFF2-40B4-BE49-F238E27FC236}">
                <a16:creationId xmlns:a16="http://schemas.microsoft.com/office/drawing/2014/main" id="{89ED6919-19EF-4DE8-BAC9-208595E65B2D}"/>
              </a:ext>
            </a:extLst>
          </p:cNvPr>
          <p:cNvSpPr>
            <a:spLocks noGrp="1"/>
          </p:cNvSpPr>
          <p:nvPr>
            <p:ph idx="1"/>
          </p:nvPr>
        </p:nvSpPr>
        <p:spPr>
          <a:xfrm>
            <a:off x="409904" y="1568735"/>
            <a:ext cx="5801710" cy="4354705"/>
          </a:xfrm>
        </p:spPr>
        <p:txBody>
          <a:bodyPr>
            <a:noAutofit/>
          </a:bodyPr>
          <a:lstStyle/>
          <a:p>
            <a:r>
              <a:rPr lang="en-US" sz="2800" dirty="0"/>
              <a:t>A watershed is an area of land that moves water from high points into lower points like lakes, streams, and rivers, and eventually into larger water bodies like oceans or large lakes. </a:t>
            </a:r>
          </a:p>
          <a:p>
            <a:pPr lvl="1"/>
            <a:r>
              <a:rPr lang="en-US" sz="2600" dirty="0"/>
              <a:t>In the water cycle, after precipitation falls, it collects in areas determined by the watershed; not all water goes to the same place</a:t>
            </a:r>
          </a:p>
        </p:txBody>
      </p:sp>
      <p:pic>
        <p:nvPicPr>
          <p:cNvPr id="5" name="Picture 4">
            <a:extLst>
              <a:ext uri="{FF2B5EF4-FFF2-40B4-BE49-F238E27FC236}">
                <a16:creationId xmlns:a16="http://schemas.microsoft.com/office/drawing/2014/main" id="{BDB5F2F8-D76F-4DAF-BE9D-0A8126CD2558}"/>
              </a:ext>
            </a:extLst>
          </p:cNvPr>
          <p:cNvPicPr>
            <a:picLocks noChangeAspect="1"/>
          </p:cNvPicPr>
          <p:nvPr/>
        </p:nvPicPr>
        <p:blipFill>
          <a:blip r:embed="rId2"/>
          <a:stretch>
            <a:fillRect/>
          </a:stretch>
        </p:blipFill>
        <p:spPr>
          <a:xfrm>
            <a:off x="6211614" y="1832228"/>
            <a:ext cx="5391150" cy="3827717"/>
          </a:xfrm>
          <a:prstGeom prst="rect">
            <a:avLst/>
          </a:prstGeom>
        </p:spPr>
      </p:pic>
    </p:spTree>
    <p:extLst>
      <p:ext uri="{BB962C8B-B14F-4D97-AF65-F5344CB8AC3E}">
        <p14:creationId xmlns:p14="http://schemas.microsoft.com/office/powerpoint/2010/main" val="242123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2931-C827-4FBE-9A9E-E905961AE9B8}"/>
              </a:ext>
            </a:extLst>
          </p:cNvPr>
          <p:cNvSpPr>
            <a:spLocks noGrp="1"/>
          </p:cNvSpPr>
          <p:nvPr>
            <p:ph type="title"/>
          </p:nvPr>
        </p:nvSpPr>
        <p:spPr/>
        <p:txBody>
          <a:bodyPr/>
          <a:lstStyle/>
          <a:p>
            <a:r>
              <a:rPr lang="en-US" dirty="0"/>
              <a:t>What’s my watershed?</a:t>
            </a:r>
          </a:p>
        </p:txBody>
      </p:sp>
      <p:sp>
        <p:nvSpPr>
          <p:cNvPr id="3" name="Content Placeholder 2">
            <a:extLst>
              <a:ext uri="{FF2B5EF4-FFF2-40B4-BE49-F238E27FC236}">
                <a16:creationId xmlns:a16="http://schemas.microsoft.com/office/drawing/2014/main" id="{89ED6919-19EF-4DE8-BAC9-208595E65B2D}"/>
              </a:ext>
            </a:extLst>
          </p:cNvPr>
          <p:cNvSpPr>
            <a:spLocks noGrp="1"/>
          </p:cNvSpPr>
          <p:nvPr>
            <p:ph idx="1"/>
          </p:nvPr>
        </p:nvSpPr>
        <p:spPr>
          <a:xfrm>
            <a:off x="409904" y="1568735"/>
            <a:ext cx="6522892" cy="4354705"/>
          </a:xfrm>
        </p:spPr>
        <p:txBody>
          <a:bodyPr>
            <a:noAutofit/>
          </a:bodyPr>
          <a:lstStyle/>
          <a:p>
            <a:r>
              <a:rPr lang="en-US" sz="3200" dirty="0"/>
              <a:t>Saint Joseph County is part of the St. Joseph Watershed, which is part of the larger Lake Michigan Watershed. It is also part of the Kankakee Watershed, which is part of the larger Illinois River Watershed.</a:t>
            </a:r>
          </a:p>
        </p:txBody>
      </p:sp>
      <p:pic>
        <p:nvPicPr>
          <p:cNvPr id="1026" name="Picture 2" descr="Watersheds of Indiana - Wikipedia">
            <a:extLst>
              <a:ext uri="{FF2B5EF4-FFF2-40B4-BE49-F238E27FC236}">
                <a16:creationId xmlns:a16="http://schemas.microsoft.com/office/drawing/2014/main" id="{85E5F2BF-808D-40AF-85CB-49D35E4A4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796" y="265176"/>
            <a:ext cx="4625482" cy="58787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40E174-43CA-4998-A337-D49AC22ACD70}"/>
              </a:ext>
            </a:extLst>
          </p:cNvPr>
          <p:cNvSpPr txBox="1"/>
          <p:nvPr/>
        </p:nvSpPr>
        <p:spPr>
          <a:xfrm>
            <a:off x="6932796" y="6143908"/>
            <a:ext cx="4625482" cy="646331"/>
          </a:xfrm>
          <a:prstGeom prst="rect">
            <a:avLst/>
          </a:prstGeom>
          <a:noFill/>
        </p:spPr>
        <p:txBody>
          <a:bodyPr wrap="square" rtlCol="0">
            <a:spAutoFit/>
          </a:bodyPr>
          <a:lstStyle/>
          <a:p>
            <a:pPr algn="ctr"/>
            <a:r>
              <a:rPr lang="en-US" dirty="0"/>
              <a:t>The different map colors represent the different watersheds in Indiana</a:t>
            </a:r>
          </a:p>
        </p:txBody>
      </p:sp>
    </p:spTree>
    <p:extLst>
      <p:ext uri="{BB962C8B-B14F-4D97-AF65-F5344CB8AC3E}">
        <p14:creationId xmlns:p14="http://schemas.microsoft.com/office/powerpoint/2010/main" val="1086844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2931-C827-4FBE-9A9E-E905961AE9B8}"/>
              </a:ext>
            </a:extLst>
          </p:cNvPr>
          <p:cNvSpPr>
            <a:spLocks noGrp="1"/>
          </p:cNvSpPr>
          <p:nvPr>
            <p:ph type="title"/>
          </p:nvPr>
        </p:nvSpPr>
        <p:spPr/>
        <p:txBody>
          <a:bodyPr>
            <a:normAutofit fontScale="90000"/>
          </a:bodyPr>
          <a:lstStyle/>
          <a:p>
            <a:r>
              <a:rPr lang="en-US" dirty="0"/>
              <a:t>Why are watersheds </a:t>
            </a:r>
            <a:br>
              <a:rPr lang="en-US" dirty="0"/>
            </a:br>
            <a:r>
              <a:rPr lang="en-US" dirty="0"/>
              <a:t>important?</a:t>
            </a:r>
          </a:p>
        </p:txBody>
      </p:sp>
      <p:sp>
        <p:nvSpPr>
          <p:cNvPr id="3" name="Content Placeholder 2">
            <a:extLst>
              <a:ext uri="{FF2B5EF4-FFF2-40B4-BE49-F238E27FC236}">
                <a16:creationId xmlns:a16="http://schemas.microsoft.com/office/drawing/2014/main" id="{89ED6919-19EF-4DE8-BAC9-208595E65B2D}"/>
              </a:ext>
            </a:extLst>
          </p:cNvPr>
          <p:cNvSpPr>
            <a:spLocks noGrp="1"/>
          </p:cNvSpPr>
          <p:nvPr>
            <p:ph idx="1"/>
          </p:nvPr>
        </p:nvSpPr>
        <p:spPr>
          <a:xfrm>
            <a:off x="901734" y="1636192"/>
            <a:ext cx="5194266" cy="4507715"/>
          </a:xfrm>
        </p:spPr>
        <p:txBody>
          <a:bodyPr>
            <a:noAutofit/>
          </a:bodyPr>
          <a:lstStyle/>
          <a:p>
            <a:r>
              <a:rPr lang="en-US" sz="2800" dirty="0"/>
              <a:t>Watersheds support healthy habitat for plants and animals and provide drinking water for us and for wildlife. They are also good for recreation, like fishing, boating, and swimming!</a:t>
            </a:r>
          </a:p>
        </p:txBody>
      </p:sp>
      <p:pic>
        <p:nvPicPr>
          <p:cNvPr id="6" name="Picture 5" descr="A picture containing table, indoor, sitting, bottle&#10;&#10;Description automatically generated">
            <a:extLst>
              <a:ext uri="{FF2B5EF4-FFF2-40B4-BE49-F238E27FC236}">
                <a16:creationId xmlns:a16="http://schemas.microsoft.com/office/drawing/2014/main" id="{9858087D-89B9-49FC-A7D2-CCDB364105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97692" y="1182414"/>
            <a:ext cx="1369931" cy="2081048"/>
          </a:xfrm>
          <a:prstGeom prst="rect">
            <a:avLst/>
          </a:prstGeom>
        </p:spPr>
      </p:pic>
      <p:sp>
        <p:nvSpPr>
          <p:cNvPr id="7" name="TextBox 6">
            <a:extLst>
              <a:ext uri="{FF2B5EF4-FFF2-40B4-BE49-F238E27FC236}">
                <a16:creationId xmlns:a16="http://schemas.microsoft.com/office/drawing/2014/main" id="{AB469658-74D8-4A80-A1EC-B5E3F7B29B2F}"/>
              </a:ext>
            </a:extLst>
          </p:cNvPr>
          <p:cNvSpPr txBox="1"/>
          <p:nvPr/>
        </p:nvSpPr>
        <p:spPr>
          <a:xfrm>
            <a:off x="6687420" y="3078796"/>
            <a:ext cx="1190473" cy="369332"/>
          </a:xfrm>
          <a:prstGeom prst="rect">
            <a:avLst/>
          </a:prstGeom>
          <a:noFill/>
        </p:spPr>
        <p:txBody>
          <a:bodyPr wrap="square" rtlCol="0">
            <a:spAutoFit/>
          </a:bodyPr>
          <a:lstStyle/>
          <a:p>
            <a:r>
              <a:rPr lang="en-US" sz="600" dirty="0">
                <a:hlinkClick r:id="rId3" tooltip="http://pngimg.com/download/15229"/>
              </a:rPr>
              <a:t>This Photo</a:t>
            </a:r>
            <a:r>
              <a:rPr lang="en-US" sz="600" dirty="0"/>
              <a:t> by Unknown Author is licensed under </a:t>
            </a:r>
            <a:r>
              <a:rPr lang="en-US" sz="600" dirty="0">
                <a:hlinkClick r:id="rId4" tooltip="https://creativecommons.org/licenses/by-nc/3.0/"/>
              </a:rPr>
              <a:t>CC BY-NC</a:t>
            </a:r>
            <a:endParaRPr lang="en-US" sz="600" dirty="0"/>
          </a:p>
        </p:txBody>
      </p:sp>
      <p:pic>
        <p:nvPicPr>
          <p:cNvPr id="9" name="Picture 8" descr="A close up of an animal&#10;&#10;Description automatically generated">
            <a:extLst>
              <a:ext uri="{FF2B5EF4-FFF2-40B4-BE49-F238E27FC236}">
                <a16:creationId xmlns:a16="http://schemas.microsoft.com/office/drawing/2014/main" id="{1A82D2B0-DF30-405C-90D9-6313178DAD9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96800" y="2310482"/>
            <a:ext cx="1754079" cy="1905960"/>
          </a:xfrm>
          <a:prstGeom prst="rect">
            <a:avLst/>
          </a:prstGeom>
        </p:spPr>
      </p:pic>
      <p:pic>
        <p:nvPicPr>
          <p:cNvPr id="11" name="Picture 10">
            <a:extLst>
              <a:ext uri="{FF2B5EF4-FFF2-40B4-BE49-F238E27FC236}">
                <a16:creationId xmlns:a16="http://schemas.microsoft.com/office/drawing/2014/main" id="{A283B2C6-D228-41D1-8AC4-1DA9905BE8A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096000" y="4077956"/>
            <a:ext cx="2829697" cy="1553807"/>
          </a:xfrm>
          <a:prstGeom prst="rect">
            <a:avLst/>
          </a:prstGeom>
        </p:spPr>
      </p:pic>
      <p:sp>
        <p:nvSpPr>
          <p:cNvPr id="12" name="TextBox 11">
            <a:extLst>
              <a:ext uri="{FF2B5EF4-FFF2-40B4-BE49-F238E27FC236}">
                <a16:creationId xmlns:a16="http://schemas.microsoft.com/office/drawing/2014/main" id="{366A482B-02DB-4AA1-A610-6B52B625AF91}"/>
              </a:ext>
            </a:extLst>
          </p:cNvPr>
          <p:cNvSpPr txBox="1"/>
          <p:nvPr/>
        </p:nvSpPr>
        <p:spPr>
          <a:xfrm>
            <a:off x="6096000" y="5529841"/>
            <a:ext cx="2829697" cy="200055"/>
          </a:xfrm>
          <a:prstGeom prst="rect">
            <a:avLst/>
          </a:prstGeom>
          <a:noFill/>
        </p:spPr>
        <p:txBody>
          <a:bodyPr wrap="square" rtlCol="0">
            <a:spAutoFit/>
          </a:bodyPr>
          <a:lstStyle/>
          <a:p>
            <a:r>
              <a:rPr lang="en-US" sz="700">
                <a:hlinkClick r:id="rId8" tooltip="http://www.janegoodwin.net/2012/05/07/big-business-meets-its-match/"/>
              </a:rPr>
              <a:t>This Photo</a:t>
            </a:r>
            <a:r>
              <a:rPr lang="en-US" sz="700"/>
              <a:t> by Unknown Author is licensed under </a:t>
            </a:r>
            <a:r>
              <a:rPr lang="en-US" sz="700">
                <a:hlinkClick r:id="rId9" tooltip="https://creativecommons.org/licenses/by/3.0/"/>
              </a:rPr>
              <a:t>CC BY</a:t>
            </a:r>
            <a:endParaRPr lang="en-US" sz="700"/>
          </a:p>
        </p:txBody>
      </p:sp>
    </p:spTree>
    <p:extLst>
      <p:ext uri="{BB962C8B-B14F-4D97-AF65-F5344CB8AC3E}">
        <p14:creationId xmlns:p14="http://schemas.microsoft.com/office/powerpoint/2010/main" val="356689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116F-493D-497E-A884-51E3B029B750}"/>
              </a:ext>
            </a:extLst>
          </p:cNvPr>
          <p:cNvSpPr>
            <a:spLocks noGrp="1"/>
          </p:cNvSpPr>
          <p:nvPr>
            <p:ph type="title"/>
          </p:nvPr>
        </p:nvSpPr>
        <p:spPr/>
        <p:txBody>
          <a:bodyPr/>
          <a:lstStyle/>
          <a:p>
            <a:r>
              <a:rPr lang="en-US" dirty="0"/>
              <a:t>Why should we protect the watershed?</a:t>
            </a:r>
          </a:p>
        </p:txBody>
      </p:sp>
      <p:sp>
        <p:nvSpPr>
          <p:cNvPr id="4" name="Content Placeholder 3">
            <a:extLst>
              <a:ext uri="{FF2B5EF4-FFF2-40B4-BE49-F238E27FC236}">
                <a16:creationId xmlns:a16="http://schemas.microsoft.com/office/drawing/2014/main" id="{82E3DED4-FCAE-4B42-808E-6FE435C622C0}"/>
              </a:ext>
            </a:extLst>
          </p:cNvPr>
          <p:cNvSpPr>
            <a:spLocks noGrp="1"/>
          </p:cNvSpPr>
          <p:nvPr>
            <p:ph sz="half" idx="1"/>
          </p:nvPr>
        </p:nvSpPr>
        <p:spPr>
          <a:xfrm>
            <a:off x="898634" y="1588533"/>
            <a:ext cx="5197365" cy="5004291"/>
          </a:xfrm>
        </p:spPr>
        <p:txBody>
          <a:bodyPr>
            <a:normAutofit lnSpcReduction="10000"/>
          </a:bodyPr>
          <a:lstStyle/>
          <a:p>
            <a:r>
              <a:rPr lang="en-US" sz="2800" dirty="0"/>
              <a:t>70% of Earth is water, but only 2.5% of that is freshwater, and only 1.2% of that water is available, and most of </a:t>
            </a:r>
            <a:r>
              <a:rPr lang="en-US" sz="2800" i="1" dirty="0"/>
              <a:t>that</a:t>
            </a:r>
            <a:r>
              <a:rPr lang="en-US" sz="2800" dirty="0"/>
              <a:t> water is frozen and difficult if not impossible to access. </a:t>
            </a:r>
          </a:p>
          <a:p>
            <a:pPr lvl="1"/>
            <a:r>
              <a:rPr lang="en-US" sz="2400" dirty="0"/>
              <a:t>There isn’t much freshwater available for our use, so the freshwater going through the water cycle and into the watershed must be as clean as possible so that we can have safe, potable water to use.</a:t>
            </a:r>
          </a:p>
        </p:txBody>
      </p:sp>
      <p:pic>
        <p:nvPicPr>
          <p:cNvPr id="9" name="Content Placeholder 8">
            <a:extLst>
              <a:ext uri="{FF2B5EF4-FFF2-40B4-BE49-F238E27FC236}">
                <a16:creationId xmlns:a16="http://schemas.microsoft.com/office/drawing/2014/main" id="{A3247081-6211-47B5-84CF-39C140DA2D01}"/>
              </a:ext>
            </a:extLst>
          </p:cNvPr>
          <p:cNvPicPr>
            <a:picLocks noGrp="1" noChangeAspect="1"/>
          </p:cNvPicPr>
          <p:nvPr>
            <p:ph sz="half" idx="2"/>
          </p:nvPr>
        </p:nvPicPr>
        <p:blipFill>
          <a:blip r:embed="rId2"/>
          <a:stretch>
            <a:fillRect/>
          </a:stretch>
        </p:blipFill>
        <p:spPr>
          <a:xfrm>
            <a:off x="6278882" y="1365652"/>
            <a:ext cx="5562830" cy="4556463"/>
          </a:xfrm>
          <a:prstGeom prst="rect">
            <a:avLst/>
          </a:prstGeom>
        </p:spPr>
      </p:pic>
    </p:spTree>
    <p:extLst>
      <p:ext uri="{BB962C8B-B14F-4D97-AF65-F5344CB8AC3E}">
        <p14:creationId xmlns:p14="http://schemas.microsoft.com/office/powerpoint/2010/main" val="186158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CFEF-DAAA-4225-9732-879230F8B74B}"/>
              </a:ext>
            </a:extLst>
          </p:cNvPr>
          <p:cNvSpPr>
            <a:spLocks noGrp="1"/>
          </p:cNvSpPr>
          <p:nvPr>
            <p:ph type="title"/>
          </p:nvPr>
        </p:nvSpPr>
        <p:spPr/>
        <p:txBody>
          <a:bodyPr/>
          <a:lstStyle/>
          <a:p>
            <a:r>
              <a:rPr lang="en-US" dirty="0"/>
              <a:t>How can you help?</a:t>
            </a:r>
          </a:p>
        </p:txBody>
      </p:sp>
      <p:sp>
        <p:nvSpPr>
          <p:cNvPr id="3" name="Content Placeholder 2">
            <a:extLst>
              <a:ext uri="{FF2B5EF4-FFF2-40B4-BE49-F238E27FC236}">
                <a16:creationId xmlns:a16="http://schemas.microsoft.com/office/drawing/2014/main" id="{19309BCC-26A2-4E41-AC60-EB741DBFEE94}"/>
              </a:ext>
            </a:extLst>
          </p:cNvPr>
          <p:cNvSpPr>
            <a:spLocks noGrp="1"/>
          </p:cNvSpPr>
          <p:nvPr>
            <p:ph sz="half" idx="2"/>
          </p:nvPr>
        </p:nvSpPr>
        <p:spPr>
          <a:xfrm>
            <a:off x="6278879" y="1856547"/>
            <a:ext cx="4572000" cy="4142232"/>
          </a:xfrm>
        </p:spPr>
        <p:txBody>
          <a:bodyPr>
            <a:normAutofit/>
          </a:bodyPr>
          <a:lstStyle/>
          <a:p>
            <a:endParaRPr lang="en-US" dirty="0"/>
          </a:p>
          <a:p>
            <a:pPr lvl="1"/>
            <a:r>
              <a:rPr lang="en-US" dirty="0"/>
              <a:t>Recycle and compost household waste</a:t>
            </a:r>
          </a:p>
          <a:p>
            <a:pPr lvl="1"/>
            <a:r>
              <a:rPr lang="en-US" dirty="0"/>
              <a:t>Use hardy, native plants that require less watering</a:t>
            </a:r>
          </a:p>
          <a:p>
            <a:pPr lvl="1"/>
            <a:r>
              <a:rPr lang="en-US" dirty="0"/>
              <a:t>Properly dispose of medications and other hazardous wastes</a:t>
            </a:r>
          </a:p>
          <a:p>
            <a:pPr marL="320040" lvl="1" indent="0">
              <a:buNone/>
            </a:pPr>
            <a:endParaRPr lang="en-US" dirty="0"/>
          </a:p>
        </p:txBody>
      </p:sp>
      <p:sp>
        <p:nvSpPr>
          <p:cNvPr id="4" name="Content Placeholder 3">
            <a:extLst>
              <a:ext uri="{FF2B5EF4-FFF2-40B4-BE49-F238E27FC236}">
                <a16:creationId xmlns:a16="http://schemas.microsoft.com/office/drawing/2014/main" id="{495E1D93-262A-45AA-B064-0DA970E5E382}"/>
              </a:ext>
            </a:extLst>
          </p:cNvPr>
          <p:cNvSpPr>
            <a:spLocks noGrp="1"/>
          </p:cNvSpPr>
          <p:nvPr>
            <p:ph sz="half" idx="1"/>
          </p:nvPr>
        </p:nvSpPr>
        <p:spPr>
          <a:xfrm>
            <a:off x="1341120" y="1572768"/>
            <a:ext cx="4572000" cy="5020056"/>
          </a:xfrm>
        </p:spPr>
        <p:txBody>
          <a:bodyPr>
            <a:normAutofit/>
          </a:bodyPr>
          <a:lstStyle/>
          <a:p>
            <a:r>
              <a:rPr lang="en-US" dirty="0"/>
              <a:t>There are many easy things we can do to care for the watershed:</a:t>
            </a:r>
          </a:p>
          <a:p>
            <a:pPr lvl="1"/>
            <a:r>
              <a:rPr lang="en-US" dirty="0"/>
              <a:t>Conserve household water use</a:t>
            </a:r>
          </a:p>
          <a:p>
            <a:pPr lvl="2"/>
            <a:r>
              <a:rPr lang="en-US" dirty="0"/>
              <a:t>Take shorter showers, fix pipe leaks, wash full loads of laundry</a:t>
            </a:r>
          </a:p>
          <a:p>
            <a:pPr lvl="1"/>
            <a:r>
              <a:rPr lang="en-US" dirty="0"/>
              <a:t>Reduce fertilizer use</a:t>
            </a:r>
          </a:p>
          <a:p>
            <a:pPr lvl="1"/>
            <a:r>
              <a:rPr lang="en-US" dirty="0"/>
              <a:t>Use permeable surfaces (wood, gravel, brick) for decks, driveways, and walkways</a:t>
            </a:r>
          </a:p>
          <a:p>
            <a:pPr lvl="1"/>
            <a:r>
              <a:rPr lang="en-US" dirty="0"/>
              <a:t>Never pour chemicals down the drain</a:t>
            </a:r>
          </a:p>
          <a:p>
            <a:pPr lvl="1"/>
            <a:r>
              <a:rPr lang="en-US" dirty="0"/>
              <a:t>Clean up after your pets</a:t>
            </a:r>
          </a:p>
          <a:p>
            <a:pPr lvl="1"/>
            <a:r>
              <a:rPr lang="en-US" dirty="0"/>
              <a:t>Drive less</a:t>
            </a:r>
          </a:p>
          <a:p>
            <a:pPr lvl="2"/>
            <a:r>
              <a:rPr lang="en-US" dirty="0"/>
              <a:t>Carpool, take public transit, bike, or walk when possible</a:t>
            </a:r>
          </a:p>
        </p:txBody>
      </p:sp>
      <p:pic>
        <p:nvPicPr>
          <p:cNvPr id="8" name="Picture 7" descr="A picture containing drawing&#10;&#10;Description automatically generated">
            <a:extLst>
              <a:ext uri="{FF2B5EF4-FFF2-40B4-BE49-F238E27FC236}">
                <a16:creationId xmlns:a16="http://schemas.microsoft.com/office/drawing/2014/main" id="{8B3966CF-85E3-4E5E-AEFB-4EC87CF17F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32166" y="688825"/>
            <a:ext cx="1495484" cy="1148004"/>
          </a:xfrm>
          <a:prstGeom prst="rect">
            <a:avLst/>
          </a:prstGeom>
        </p:spPr>
      </p:pic>
      <p:sp>
        <p:nvSpPr>
          <p:cNvPr id="9" name="TextBox 8">
            <a:extLst>
              <a:ext uri="{FF2B5EF4-FFF2-40B4-BE49-F238E27FC236}">
                <a16:creationId xmlns:a16="http://schemas.microsoft.com/office/drawing/2014/main" id="{B3DE48F5-91A4-4EDD-AB7B-240EC7160F1C}"/>
              </a:ext>
            </a:extLst>
          </p:cNvPr>
          <p:cNvSpPr txBox="1"/>
          <p:nvPr/>
        </p:nvSpPr>
        <p:spPr>
          <a:xfrm>
            <a:off x="6632166" y="1856547"/>
            <a:ext cx="1081007" cy="246221"/>
          </a:xfrm>
          <a:prstGeom prst="rect">
            <a:avLst/>
          </a:prstGeom>
          <a:noFill/>
        </p:spPr>
        <p:txBody>
          <a:bodyPr wrap="square" rtlCol="0">
            <a:spAutoFit/>
          </a:bodyPr>
          <a:lstStyle/>
          <a:p>
            <a:r>
              <a:rPr lang="en-US" sz="500" dirty="0">
                <a:hlinkClick r:id="rId3" tooltip="http://dailyclipart.net/clipart/category/dog-clip-art"/>
              </a:rPr>
              <a:t>This Photo</a:t>
            </a:r>
            <a:r>
              <a:rPr lang="en-US" sz="500" dirty="0"/>
              <a:t> by Unknown Author is licensed under </a:t>
            </a:r>
            <a:r>
              <a:rPr lang="en-US" sz="500" dirty="0">
                <a:hlinkClick r:id="rId4" tooltip="https://creativecommons.org/licenses/by-nd/3.0/"/>
              </a:rPr>
              <a:t>CC BY-ND</a:t>
            </a:r>
            <a:endParaRPr lang="en-US" sz="500" dirty="0"/>
          </a:p>
        </p:txBody>
      </p:sp>
      <p:pic>
        <p:nvPicPr>
          <p:cNvPr id="11" name="Picture 10" descr="A close up of a sign&#10;&#10;Description automatically generated">
            <a:extLst>
              <a:ext uri="{FF2B5EF4-FFF2-40B4-BE49-F238E27FC236}">
                <a16:creationId xmlns:a16="http://schemas.microsoft.com/office/drawing/2014/main" id="{32A55BEC-5993-4695-B4EC-BE3A655112C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846696" y="557333"/>
            <a:ext cx="1495484" cy="1410989"/>
          </a:xfrm>
          <a:prstGeom prst="rect">
            <a:avLst/>
          </a:prstGeom>
        </p:spPr>
      </p:pic>
      <p:sp>
        <p:nvSpPr>
          <p:cNvPr id="12" name="TextBox 11">
            <a:extLst>
              <a:ext uri="{FF2B5EF4-FFF2-40B4-BE49-F238E27FC236}">
                <a16:creationId xmlns:a16="http://schemas.microsoft.com/office/drawing/2014/main" id="{1514E3C5-E206-4071-9D59-3B4689D55F3D}"/>
              </a:ext>
            </a:extLst>
          </p:cNvPr>
          <p:cNvSpPr txBox="1"/>
          <p:nvPr/>
        </p:nvSpPr>
        <p:spPr>
          <a:xfrm>
            <a:off x="8846696" y="1979657"/>
            <a:ext cx="1323583" cy="276999"/>
          </a:xfrm>
          <a:prstGeom prst="rect">
            <a:avLst/>
          </a:prstGeom>
          <a:noFill/>
        </p:spPr>
        <p:txBody>
          <a:bodyPr wrap="square" rtlCol="0">
            <a:spAutoFit/>
          </a:bodyPr>
          <a:lstStyle/>
          <a:p>
            <a:r>
              <a:rPr lang="en-US" sz="600">
                <a:hlinkClick r:id="rId6" tooltip="http://ux.stackexchange.com/questions/76019/how-can-i-get-people-not-to-put-trash-in-recycling-bins"/>
              </a:rPr>
              <a:t>This Photo</a:t>
            </a:r>
            <a:r>
              <a:rPr lang="en-US" sz="600"/>
              <a:t> by Unknown Author is licensed under </a:t>
            </a:r>
            <a:r>
              <a:rPr lang="en-US" sz="600">
                <a:hlinkClick r:id="rId7" tooltip="https://creativecommons.org/licenses/by-sa/3.0/"/>
              </a:rPr>
              <a:t>CC BY-SA</a:t>
            </a:r>
            <a:endParaRPr lang="en-US" sz="600"/>
          </a:p>
        </p:txBody>
      </p:sp>
      <p:pic>
        <p:nvPicPr>
          <p:cNvPr id="14" name="Picture 13" descr="A picture containing car, drawing, street&#10;&#10;Description automatically generated">
            <a:extLst>
              <a:ext uri="{FF2B5EF4-FFF2-40B4-BE49-F238E27FC236}">
                <a16:creationId xmlns:a16="http://schemas.microsoft.com/office/drawing/2014/main" id="{FBAF7CFC-CE4C-4077-9C0C-FBC894D656E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270948" y="4692295"/>
            <a:ext cx="2142464" cy="881088"/>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0151C7FE-F971-4E7E-9002-A3F3E13709FC}"/>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007872" y="4376265"/>
            <a:ext cx="1544396" cy="1720243"/>
          </a:xfrm>
          <a:prstGeom prst="rect">
            <a:avLst/>
          </a:prstGeom>
        </p:spPr>
      </p:pic>
      <p:sp>
        <p:nvSpPr>
          <p:cNvPr id="17" name="TextBox 16">
            <a:extLst>
              <a:ext uri="{FF2B5EF4-FFF2-40B4-BE49-F238E27FC236}">
                <a16:creationId xmlns:a16="http://schemas.microsoft.com/office/drawing/2014/main" id="{8BB94866-05A1-408F-8CE2-FA6B531FFE5D}"/>
              </a:ext>
            </a:extLst>
          </p:cNvPr>
          <p:cNvSpPr txBox="1"/>
          <p:nvPr/>
        </p:nvSpPr>
        <p:spPr>
          <a:xfrm>
            <a:off x="6940975" y="6194237"/>
            <a:ext cx="1544396" cy="307777"/>
          </a:xfrm>
          <a:prstGeom prst="rect">
            <a:avLst/>
          </a:prstGeom>
          <a:noFill/>
        </p:spPr>
        <p:txBody>
          <a:bodyPr wrap="square" rtlCol="0">
            <a:spAutoFit/>
          </a:bodyPr>
          <a:lstStyle/>
          <a:p>
            <a:r>
              <a:rPr lang="en-US" sz="700" dirty="0">
                <a:hlinkClick r:id="rId11" tooltip="http://drdeborahserani.blogspot.com/2015/09/are-you-medicine-smart.html"/>
              </a:rPr>
              <a:t>This Photo</a:t>
            </a:r>
            <a:r>
              <a:rPr lang="en-US" sz="700" dirty="0"/>
              <a:t> by Unknown Author is licensed under </a:t>
            </a:r>
            <a:r>
              <a:rPr lang="en-US" sz="700" dirty="0">
                <a:hlinkClick r:id="rId12" tooltip="https://creativecommons.org/licenses/by/3.0/"/>
              </a:rPr>
              <a:t>CC BY</a:t>
            </a:r>
            <a:endParaRPr lang="en-US" sz="700" dirty="0"/>
          </a:p>
        </p:txBody>
      </p:sp>
    </p:spTree>
    <p:extLst>
      <p:ext uri="{BB962C8B-B14F-4D97-AF65-F5344CB8AC3E}">
        <p14:creationId xmlns:p14="http://schemas.microsoft.com/office/powerpoint/2010/main" val="980731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C54D-88DA-40C2-A88C-96C7212CAB62}"/>
              </a:ext>
            </a:extLst>
          </p:cNvPr>
          <p:cNvSpPr>
            <a:spLocks noGrp="1"/>
          </p:cNvSpPr>
          <p:nvPr>
            <p:ph type="title"/>
          </p:nvPr>
        </p:nvSpPr>
        <p:spPr/>
        <p:txBody>
          <a:bodyPr/>
          <a:lstStyle/>
          <a:p>
            <a:r>
              <a:rPr lang="en-US" dirty="0"/>
              <a:t>More resources	</a:t>
            </a:r>
          </a:p>
        </p:txBody>
      </p:sp>
      <p:sp>
        <p:nvSpPr>
          <p:cNvPr id="3" name="Content Placeholder 2">
            <a:extLst>
              <a:ext uri="{FF2B5EF4-FFF2-40B4-BE49-F238E27FC236}">
                <a16:creationId xmlns:a16="http://schemas.microsoft.com/office/drawing/2014/main" id="{201D50EB-30D7-48D0-9F06-666FF6B2E46B}"/>
              </a:ext>
            </a:extLst>
          </p:cNvPr>
          <p:cNvSpPr>
            <a:spLocks noGrp="1"/>
          </p:cNvSpPr>
          <p:nvPr>
            <p:ph idx="1"/>
          </p:nvPr>
        </p:nvSpPr>
        <p:spPr/>
        <p:txBody>
          <a:bodyPr/>
          <a:lstStyle/>
          <a:p>
            <a:r>
              <a:rPr lang="en-US" dirty="0"/>
              <a:t>Contact us</a:t>
            </a:r>
          </a:p>
          <a:p>
            <a:pPr marL="45720" indent="0" algn="ctr">
              <a:lnSpc>
                <a:spcPct val="100000"/>
              </a:lnSpc>
              <a:spcBef>
                <a:spcPts val="0"/>
              </a:spcBef>
              <a:buNone/>
            </a:pPr>
            <a:r>
              <a:rPr lang="en-US" dirty="0">
                <a:hlinkClick r:id="rId2"/>
              </a:rPr>
              <a:t>St. Joseph County Soil and Water Conservation District</a:t>
            </a:r>
            <a:endParaRPr lang="en-US" dirty="0"/>
          </a:p>
          <a:p>
            <a:pPr marL="45720" indent="0" algn="ctr">
              <a:lnSpc>
                <a:spcPct val="100000"/>
              </a:lnSpc>
              <a:spcBef>
                <a:spcPts val="0"/>
              </a:spcBef>
              <a:buNone/>
            </a:pPr>
            <a:r>
              <a:rPr lang="en-US" dirty="0"/>
              <a:t>2903 Gary Dr.</a:t>
            </a:r>
          </a:p>
          <a:p>
            <a:pPr marL="45720" indent="0" algn="ctr">
              <a:lnSpc>
                <a:spcPct val="100000"/>
              </a:lnSpc>
              <a:spcBef>
                <a:spcPts val="0"/>
              </a:spcBef>
              <a:buNone/>
            </a:pPr>
            <a:r>
              <a:rPr lang="en-US" dirty="0"/>
              <a:t>Plymouth, IN 46563</a:t>
            </a:r>
          </a:p>
          <a:p>
            <a:pPr marL="45720" indent="0" algn="ctr">
              <a:lnSpc>
                <a:spcPct val="100000"/>
              </a:lnSpc>
              <a:spcBef>
                <a:spcPts val="0"/>
              </a:spcBef>
              <a:buNone/>
            </a:pPr>
            <a:r>
              <a:rPr lang="en-US" dirty="0"/>
              <a:t>(574) 936-2024 ext. 4</a:t>
            </a:r>
          </a:p>
        </p:txBody>
      </p:sp>
    </p:spTree>
    <p:extLst>
      <p:ext uri="{BB962C8B-B14F-4D97-AF65-F5344CB8AC3E}">
        <p14:creationId xmlns:p14="http://schemas.microsoft.com/office/powerpoint/2010/main" val="3739126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214</TotalTime>
  <Words>432</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Georgia</vt:lpstr>
      <vt:lpstr>Ocean 16x9</vt:lpstr>
      <vt:lpstr>Watersheds 101</vt:lpstr>
      <vt:lpstr>What is a watershed?</vt:lpstr>
      <vt:lpstr>What’s my watershed?</vt:lpstr>
      <vt:lpstr>Why are watersheds  important?</vt:lpstr>
      <vt:lpstr>Why should we protect the watershed?</vt:lpstr>
      <vt:lpstr>How can you help?</vt:lpstr>
      <vt:lpstr>More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Watersheds 101</dc:title>
  <dc:creator>Buchanan, Samantha - FPAC-NRCS, Plymouth, IN</dc:creator>
  <cp:lastModifiedBy>Buchanan, Samantha - FPAC-NRCS, Plymouth, IN</cp:lastModifiedBy>
  <cp:revision>19</cp:revision>
  <dcterms:created xsi:type="dcterms:W3CDTF">2020-07-07T14:12:25Z</dcterms:created>
  <dcterms:modified xsi:type="dcterms:W3CDTF">2020-08-06T11:46:51Z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