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76"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5143500" type="screen16x9"/>
  <p:notesSz cx="6858000" cy="9144000"/>
  <p:embeddedFontLst>
    <p:embeddedFont>
      <p:font typeface="Lato" panose="020B0604020202020204" charset="0"/>
      <p:regular r:id="rId24"/>
      <p:bold r:id="rId25"/>
      <p:italic r:id="rId26"/>
      <p:boldItalic r:id="rId27"/>
    </p:embeddedFont>
    <p:embeddedFont>
      <p:font typeface="Montserrat"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1" d="100"/>
          <a:sy n="121" d="100"/>
        </p:scale>
        <p:origin x="102" y="22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4bb28e019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4bb28e019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74bb28e019_0_1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74bb28e019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74bb28e019_0_1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74bb28e019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74bb28e019_0_1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74bb28e019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74bb28e019_0_1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74bb28e019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74bb28e019_0_1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74bb28e019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74bb28e019_0_2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74bb28e019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74bb28e019_0_2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74bb28e019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74bb28e019_0_2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74bb28e019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74bb28e019_0_2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74bb28e019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8408514b3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8408514b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4bb28e019_0_2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4bb28e019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8408514b3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8408514b3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408514b3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8408514b3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408514b38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8408514b38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4cf6a5512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4cf6a5512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74cf6a5512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74cf6a5512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0E63E-BC8D-46F3-8254-CD0223809B2E}"/>
              </a:ext>
            </a:extLst>
          </p:cNvPr>
          <p:cNvSpPr>
            <a:spLocks noGrp="1"/>
          </p:cNvSpPr>
          <p:nvPr>
            <p:ph type="title"/>
          </p:nvPr>
        </p:nvSpPr>
        <p:spPr/>
        <p:txBody>
          <a:bodyPr/>
          <a:lstStyle/>
          <a:p>
            <a:r>
              <a:rPr lang="en-US" sz="3600" dirty="0"/>
              <a:t>Natural Resources</a:t>
            </a:r>
          </a:p>
        </p:txBody>
      </p:sp>
      <p:sp>
        <p:nvSpPr>
          <p:cNvPr id="3" name="TextBox 2">
            <a:extLst>
              <a:ext uri="{FF2B5EF4-FFF2-40B4-BE49-F238E27FC236}">
                <a16:creationId xmlns:a16="http://schemas.microsoft.com/office/drawing/2014/main" id="{3EAACC30-29C6-4187-A5A2-0386D330EA03}"/>
              </a:ext>
            </a:extLst>
          </p:cNvPr>
          <p:cNvSpPr txBox="1"/>
          <p:nvPr/>
        </p:nvSpPr>
        <p:spPr>
          <a:xfrm>
            <a:off x="823850" y="2832368"/>
            <a:ext cx="3748150" cy="923330"/>
          </a:xfrm>
          <a:prstGeom prst="rect">
            <a:avLst/>
          </a:prstGeom>
          <a:noFill/>
        </p:spPr>
        <p:txBody>
          <a:bodyPr wrap="square" rtlCol="0">
            <a:spAutoFit/>
          </a:bodyPr>
          <a:lstStyle/>
          <a:p>
            <a:r>
              <a:rPr lang="en-US" sz="1800" dirty="0">
                <a:solidFill>
                  <a:schemeClr val="tx2"/>
                </a:solidFill>
              </a:rPr>
              <a:t>Understanding the origins of the renewable and nonrenewable resources we use every day</a:t>
            </a:r>
          </a:p>
        </p:txBody>
      </p:sp>
    </p:spTree>
    <p:extLst>
      <p:ext uri="{BB962C8B-B14F-4D97-AF65-F5344CB8AC3E}">
        <p14:creationId xmlns:p14="http://schemas.microsoft.com/office/powerpoint/2010/main" val="719386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Renewable and Nonrenewable Resources</a:t>
            </a:r>
            <a:endParaRPr/>
          </a:p>
        </p:txBody>
      </p:sp>
      <p:sp>
        <p:nvSpPr>
          <p:cNvPr id="135" name="Google Shape;135;p13"/>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Renewable Resources</a:t>
            </a:r>
            <a:endParaRPr/>
          </a:p>
        </p:txBody>
      </p:sp>
      <p:sp>
        <p:nvSpPr>
          <p:cNvPr id="141" name="Google Shape;141;p14"/>
          <p:cNvSpPr txBox="1">
            <a:spLocks noGrp="1"/>
          </p:cNvSpPr>
          <p:nvPr>
            <p:ph type="body" idx="1"/>
          </p:nvPr>
        </p:nvSpPr>
        <p:spPr>
          <a:xfrm>
            <a:off x="900450" y="1017000"/>
            <a:ext cx="7833000" cy="29112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Renewable resources are sources of energy that naturally renew themselves quickly to meet energy demands. Renewable resources don’t renew at the exact same rate.</a:t>
            </a:r>
            <a:endParaRPr sz="2000"/>
          </a:p>
          <a:p>
            <a:pPr marL="457200" lvl="0" indent="-355600" algn="l" rtl="0">
              <a:spcBef>
                <a:spcPts val="0"/>
              </a:spcBef>
              <a:spcAft>
                <a:spcPts val="0"/>
              </a:spcAft>
              <a:buSzPts val="2000"/>
              <a:buChar char="●"/>
            </a:pPr>
            <a:r>
              <a:rPr lang="en" sz="2000"/>
              <a:t>Examples include:</a:t>
            </a:r>
            <a:endParaRPr sz="2000"/>
          </a:p>
          <a:p>
            <a:pPr marL="914400" lvl="1" indent="-355600" algn="l" rtl="0">
              <a:spcBef>
                <a:spcPts val="0"/>
              </a:spcBef>
              <a:spcAft>
                <a:spcPts val="0"/>
              </a:spcAft>
              <a:buSzPts val="2000"/>
              <a:buChar char="○"/>
            </a:pPr>
            <a:r>
              <a:rPr lang="en" sz="2000"/>
              <a:t>Wind energy</a:t>
            </a:r>
            <a:endParaRPr sz="2000"/>
          </a:p>
          <a:p>
            <a:pPr marL="914400" lvl="1" indent="-355600" algn="l" rtl="0">
              <a:spcBef>
                <a:spcPts val="0"/>
              </a:spcBef>
              <a:spcAft>
                <a:spcPts val="0"/>
              </a:spcAft>
              <a:buSzPts val="2000"/>
              <a:buChar char="○"/>
            </a:pPr>
            <a:r>
              <a:rPr lang="en" sz="2000"/>
              <a:t>Solar energy</a:t>
            </a:r>
            <a:endParaRPr sz="2000"/>
          </a:p>
          <a:p>
            <a:pPr marL="914400" lvl="1" indent="-355600" algn="l" rtl="0">
              <a:spcBef>
                <a:spcPts val="0"/>
              </a:spcBef>
              <a:spcAft>
                <a:spcPts val="0"/>
              </a:spcAft>
              <a:buSzPts val="2000"/>
              <a:buChar char="○"/>
            </a:pPr>
            <a:r>
              <a:rPr lang="en" sz="2000"/>
              <a:t>Geothermal energy</a:t>
            </a:r>
            <a:endParaRPr sz="2000"/>
          </a:p>
          <a:p>
            <a:pPr marL="914400" lvl="1" indent="-355600" algn="l" rtl="0">
              <a:spcBef>
                <a:spcPts val="0"/>
              </a:spcBef>
              <a:spcAft>
                <a:spcPts val="0"/>
              </a:spcAft>
              <a:buSzPts val="2000"/>
              <a:buChar char="○"/>
            </a:pPr>
            <a:r>
              <a:rPr lang="en" sz="2000"/>
              <a:t>Hydroelectric energy</a:t>
            </a:r>
            <a:endParaRPr sz="2000"/>
          </a:p>
          <a:p>
            <a:pPr marL="914400" lvl="1" indent="-355600" algn="l" rtl="0">
              <a:spcBef>
                <a:spcPts val="0"/>
              </a:spcBef>
              <a:spcAft>
                <a:spcPts val="0"/>
              </a:spcAft>
              <a:buSzPts val="2000"/>
              <a:buChar char="○"/>
            </a:pPr>
            <a:r>
              <a:rPr lang="en" sz="2000"/>
              <a:t>Biomass energy*</a:t>
            </a:r>
            <a:endParaRPr sz="2000"/>
          </a:p>
          <a:p>
            <a:pPr marL="1371600" lvl="2" indent="-355600" algn="l" rtl="0">
              <a:spcBef>
                <a:spcPts val="0"/>
              </a:spcBef>
              <a:spcAft>
                <a:spcPts val="0"/>
              </a:spcAft>
              <a:buSzPts val="2000"/>
              <a:buChar char="■"/>
            </a:pPr>
            <a:r>
              <a:rPr lang="en" sz="2000"/>
              <a:t>*Biomass energy is fueled by waste and because we will always have waste, we will always have biomass energy</a:t>
            </a: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Wind </a:t>
            </a:r>
            <a:endParaRPr/>
          </a:p>
        </p:txBody>
      </p:sp>
      <p:sp>
        <p:nvSpPr>
          <p:cNvPr id="147" name="Google Shape;147;p15"/>
          <p:cNvSpPr txBox="1">
            <a:spLocks noGrp="1"/>
          </p:cNvSpPr>
          <p:nvPr>
            <p:ph type="body" idx="1"/>
          </p:nvPr>
        </p:nvSpPr>
        <p:spPr>
          <a:xfrm>
            <a:off x="979125" y="1245850"/>
            <a:ext cx="4076100" cy="31710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WInd moves a turbine, which turns a generator that creates electricity.</a:t>
            </a:r>
            <a:endParaRPr sz="2400"/>
          </a:p>
          <a:p>
            <a:pPr marL="457200" lvl="0" indent="-381000" algn="l" rtl="0">
              <a:spcBef>
                <a:spcPts val="0"/>
              </a:spcBef>
              <a:spcAft>
                <a:spcPts val="0"/>
              </a:spcAft>
              <a:buSzPts val="2400"/>
              <a:buChar char="●"/>
            </a:pPr>
            <a:r>
              <a:rPr lang="en" sz="2400"/>
              <a:t>Turbines can be stand-alone or in large groups of turbines called wind farms.</a:t>
            </a:r>
            <a:endParaRPr sz="2400"/>
          </a:p>
        </p:txBody>
      </p:sp>
      <p:pic>
        <p:nvPicPr>
          <p:cNvPr id="148" name="Google Shape;148;p15"/>
          <p:cNvPicPr preferRelativeResize="0"/>
          <p:nvPr/>
        </p:nvPicPr>
        <p:blipFill>
          <a:blip r:embed="rId3">
            <a:alphaModFix/>
          </a:blip>
          <a:stretch>
            <a:fillRect/>
          </a:stretch>
        </p:blipFill>
        <p:spPr>
          <a:xfrm>
            <a:off x="5156025" y="1557738"/>
            <a:ext cx="2704049" cy="202803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Solar</a:t>
            </a:r>
            <a:endParaRPr/>
          </a:p>
        </p:txBody>
      </p:sp>
      <p:sp>
        <p:nvSpPr>
          <p:cNvPr id="154" name="Google Shape;154;p16"/>
          <p:cNvSpPr txBox="1">
            <a:spLocks noGrp="1"/>
          </p:cNvSpPr>
          <p:nvPr>
            <p:ph type="body" idx="1"/>
          </p:nvPr>
        </p:nvSpPr>
        <p:spPr>
          <a:xfrm>
            <a:off x="954325" y="934925"/>
            <a:ext cx="3964800" cy="39102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Solar energy  can be gathered passively or actively</a:t>
            </a:r>
            <a:endParaRPr sz="1600"/>
          </a:p>
          <a:p>
            <a:pPr marL="914400" lvl="1" indent="-330200" algn="l" rtl="0">
              <a:spcBef>
                <a:spcPts val="0"/>
              </a:spcBef>
              <a:spcAft>
                <a:spcPts val="0"/>
              </a:spcAft>
              <a:buSzPts val="1600"/>
              <a:buChar char="○"/>
            </a:pPr>
            <a:r>
              <a:rPr lang="en" sz="1600"/>
              <a:t>Passive solar is the solar energy we get without special equipment, like the heat and light we get from the sun coming through a window.</a:t>
            </a:r>
            <a:endParaRPr sz="1600"/>
          </a:p>
          <a:p>
            <a:pPr marL="914400" lvl="1" indent="-330200" algn="l" rtl="0">
              <a:spcBef>
                <a:spcPts val="0"/>
              </a:spcBef>
              <a:spcAft>
                <a:spcPts val="0"/>
              </a:spcAft>
              <a:buSzPts val="1600"/>
              <a:buChar char="○"/>
            </a:pPr>
            <a:r>
              <a:rPr lang="en" sz="1600"/>
              <a:t>Active solar is the solar energy we gather through solar PV cells (solar panels).</a:t>
            </a:r>
            <a:endParaRPr sz="1600"/>
          </a:p>
          <a:p>
            <a:pPr marL="457200" lvl="0" indent="-330200" algn="l" rtl="0">
              <a:spcBef>
                <a:spcPts val="0"/>
              </a:spcBef>
              <a:spcAft>
                <a:spcPts val="0"/>
              </a:spcAft>
              <a:buSzPts val="1600"/>
              <a:buChar char="●"/>
            </a:pPr>
            <a:r>
              <a:rPr lang="en" sz="1600"/>
              <a:t>Solar panels can be stand-alone for personal use or in large groups called solar farms. </a:t>
            </a:r>
            <a:endParaRPr sz="1600"/>
          </a:p>
        </p:txBody>
      </p:sp>
      <p:pic>
        <p:nvPicPr>
          <p:cNvPr id="155" name="Google Shape;155;p16"/>
          <p:cNvPicPr preferRelativeResize="0"/>
          <p:nvPr/>
        </p:nvPicPr>
        <p:blipFill>
          <a:blip r:embed="rId3">
            <a:alphaModFix/>
          </a:blip>
          <a:stretch>
            <a:fillRect/>
          </a:stretch>
        </p:blipFill>
        <p:spPr>
          <a:xfrm>
            <a:off x="5412800" y="711826"/>
            <a:ext cx="2923597" cy="1636826"/>
          </a:xfrm>
          <a:prstGeom prst="rect">
            <a:avLst/>
          </a:prstGeom>
          <a:noFill/>
          <a:ln>
            <a:noFill/>
          </a:ln>
        </p:spPr>
      </p:pic>
      <p:pic>
        <p:nvPicPr>
          <p:cNvPr id="156" name="Google Shape;156;p16"/>
          <p:cNvPicPr preferRelativeResize="0"/>
          <p:nvPr/>
        </p:nvPicPr>
        <p:blipFill>
          <a:blip r:embed="rId4">
            <a:alphaModFix/>
          </a:blip>
          <a:stretch>
            <a:fillRect/>
          </a:stretch>
        </p:blipFill>
        <p:spPr>
          <a:xfrm>
            <a:off x="5579827" y="2813799"/>
            <a:ext cx="2589528" cy="172227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Geothermal</a:t>
            </a:r>
            <a:endParaRPr/>
          </a:p>
        </p:txBody>
      </p:sp>
      <p:sp>
        <p:nvSpPr>
          <p:cNvPr id="162" name="Google Shape;162;p17"/>
          <p:cNvSpPr txBox="1">
            <a:spLocks noGrp="1"/>
          </p:cNvSpPr>
          <p:nvPr>
            <p:ph type="body" idx="1"/>
          </p:nvPr>
        </p:nvSpPr>
        <p:spPr>
          <a:xfrm>
            <a:off x="851325" y="1116150"/>
            <a:ext cx="4093800" cy="2911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Geothermal energy can be gathered through a geothermal heat pump or through steam</a:t>
            </a:r>
            <a:endParaRPr sz="1400"/>
          </a:p>
          <a:p>
            <a:pPr marL="914400" lvl="1" indent="-317500" algn="l" rtl="0">
              <a:spcBef>
                <a:spcPts val="0"/>
              </a:spcBef>
              <a:spcAft>
                <a:spcPts val="0"/>
              </a:spcAft>
              <a:buSzPts val="1400"/>
              <a:buChar char="○"/>
            </a:pPr>
            <a:r>
              <a:rPr lang="en" sz="1400"/>
              <a:t>A heat pump loops a pipe of water between a building and a hole dug deep underground where the earth naturally much warmer. The underground heat warms the water which is pumped through the pipe to provide heat to buildings and other surfaces.</a:t>
            </a:r>
            <a:endParaRPr sz="1400"/>
          </a:p>
          <a:p>
            <a:pPr marL="914400" lvl="1" indent="-317500" algn="l" rtl="0">
              <a:spcBef>
                <a:spcPts val="0"/>
              </a:spcBef>
              <a:spcAft>
                <a:spcPts val="0"/>
              </a:spcAft>
              <a:buSzPts val="1400"/>
              <a:buChar char="○"/>
            </a:pPr>
            <a:r>
              <a:rPr lang="en" sz="1400"/>
              <a:t>Geothermal steam that naturally rises to the surface can be used to turn generators to create electricity. Extra water can also be added for more steam in dryer areas of the world.</a:t>
            </a:r>
            <a:endParaRPr sz="1400"/>
          </a:p>
        </p:txBody>
      </p:sp>
      <p:pic>
        <p:nvPicPr>
          <p:cNvPr id="163" name="Google Shape;163;p17"/>
          <p:cNvPicPr preferRelativeResize="0"/>
          <p:nvPr/>
        </p:nvPicPr>
        <p:blipFill>
          <a:blip r:embed="rId3">
            <a:alphaModFix/>
          </a:blip>
          <a:stretch>
            <a:fillRect/>
          </a:stretch>
        </p:blipFill>
        <p:spPr>
          <a:xfrm>
            <a:off x="5097525" y="1460250"/>
            <a:ext cx="3894074" cy="266654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Hydroelectric </a:t>
            </a:r>
            <a:endParaRPr/>
          </a:p>
        </p:txBody>
      </p:sp>
      <p:sp>
        <p:nvSpPr>
          <p:cNvPr id="169" name="Google Shape;169;p18"/>
          <p:cNvSpPr txBox="1">
            <a:spLocks noGrp="1"/>
          </p:cNvSpPr>
          <p:nvPr>
            <p:ph type="body" idx="1"/>
          </p:nvPr>
        </p:nvSpPr>
        <p:spPr>
          <a:xfrm>
            <a:off x="1297500" y="1116150"/>
            <a:ext cx="3796500" cy="2911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Hydroelectric energy is created when water spins an underwater turbine, which moves a generator that creates electricity.</a:t>
            </a:r>
            <a:endParaRPr sz="1800"/>
          </a:p>
          <a:p>
            <a:pPr marL="914400" lvl="1" indent="-342900" algn="l" rtl="0">
              <a:spcBef>
                <a:spcPts val="0"/>
              </a:spcBef>
              <a:spcAft>
                <a:spcPts val="0"/>
              </a:spcAft>
              <a:buSzPts val="1800"/>
              <a:buChar char="○"/>
            </a:pPr>
            <a:r>
              <a:rPr lang="en" sz="1800"/>
              <a:t>Hydroelectric power plants are usually located on large dams that can force water through in controlled amounts.</a:t>
            </a:r>
            <a:endParaRPr sz="1800"/>
          </a:p>
          <a:p>
            <a:pPr marL="914400" lvl="1" indent="-342900" algn="l" rtl="0">
              <a:spcBef>
                <a:spcPts val="0"/>
              </a:spcBef>
              <a:spcAft>
                <a:spcPts val="0"/>
              </a:spcAft>
              <a:buSzPts val="1800"/>
              <a:buChar char="○"/>
            </a:pPr>
            <a:r>
              <a:rPr lang="en" sz="1800"/>
              <a:t>Plants can also be built on rivers and ocean shores.</a:t>
            </a:r>
            <a:endParaRPr sz="1800"/>
          </a:p>
        </p:txBody>
      </p:sp>
      <p:pic>
        <p:nvPicPr>
          <p:cNvPr id="170" name="Google Shape;170;p18"/>
          <p:cNvPicPr preferRelativeResize="0"/>
          <p:nvPr/>
        </p:nvPicPr>
        <p:blipFill>
          <a:blip r:embed="rId3">
            <a:alphaModFix/>
          </a:blip>
          <a:stretch>
            <a:fillRect/>
          </a:stretch>
        </p:blipFill>
        <p:spPr>
          <a:xfrm>
            <a:off x="5234000" y="1167300"/>
            <a:ext cx="3745201" cy="28089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Biomass </a:t>
            </a:r>
            <a:endParaRPr/>
          </a:p>
        </p:txBody>
      </p:sp>
      <p:sp>
        <p:nvSpPr>
          <p:cNvPr id="176" name="Google Shape;176;p19"/>
          <p:cNvSpPr txBox="1">
            <a:spLocks noGrp="1"/>
          </p:cNvSpPr>
          <p:nvPr>
            <p:ph type="body" idx="1"/>
          </p:nvPr>
        </p:nvSpPr>
        <p:spPr>
          <a:xfrm>
            <a:off x="1297500" y="1196300"/>
            <a:ext cx="4193100" cy="2911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Biomass energy is generated by burning plants and microorganisms that were recently living.  Some common biomass energy sources include tree branches, tree bark, recycled paper, manure, and crops.</a:t>
            </a:r>
            <a:endParaRPr sz="1800"/>
          </a:p>
          <a:p>
            <a:pPr marL="914400" lvl="1" indent="-342900" algn="l" rtl="0">
              <a:spcBef>
                <a:spcPts val="0"/>
              </a:spcBef>
              <a:spcAft>
                <a:spcPts val="0"/>
              </a:spcAft>
              <a:buSzPts val="1800"/>
              <a:buChar char="○"/>
            </a:pPr>
            <a:r>
              <a:rPr lang="en" sz="1800"/>
              <a:t>This waste is compressed into blocks called briquettes which are then burned.</a:t>
            </a:r>
            <a:endParaRPr sz="1800"/>
          </a:p>
          <a:p>
            <a:pPr marL="914400" lvl="1" indent="-342900" algn="l" rtl="0">
              <a:spcBef>
                <a:spcPts val="0"/>
              </a:spcBef>
              <a:spcAft>
                <a:spcPts val="0"/>
              </a:spcAft>
              <a:buSzPts val="1800"/>
              <a:buChar char="○"/>
            </a:pPr>
            <a:r>
              <a:rPr lang="en" sz="1800"/>
              <a:t>Biomass briquettes can be stored for later use.</a:t>
            </a:r>
            <a:endParaRPr sz="1800"/>
          </a:p>
        </p:txBody>
      </p:sp>
      <p:pic>
        <p:nvPicPr>
          <p:cNvPr id="177" name="Google Shape;177;p19"/>
          <p:cNvPicPr preferRelativeResize="0"/>
          <p:nvPr/>
        </p:nvPicPr>
        <p:blipFill>
          <a:blip r:embed="rId3">
            <a:alphaModFix/>
          </a:blip>
          <a:stretch>
            <a:fillRect/>
          </a:stretch>
        </p:blipFill>
        <p:spPr>
          <a:xfrm>
            <a:off x="5490600" y="1396175"/>
            <a:ext cx="3348600" cy="25114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Nonrenewable Resources</a:t>
            </a:r>
            <a:endParaRPr/>
          </a:p>
        </p:txBody>
      </p:sp>
      <p:sp>
        <p:nvSpPr>
          <p:cNvPr id="183" name="Google Shape;183;p20"/>
          <p:cNvSpPr txBox="1">
            <a:spLocks noGrp="1"/>
          </p:cNvSpPr>
          <p:nvPr>
            <p:ph type="body" idx="1"/>
          </p:nvPr>
        </p:nvSpPr>
        <p:spPr>
          <a:xfrm>
            <a:off x="1297500" y="986100"/>
            <a:ext cx="7465200" cy="3041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Nonrenewable resources are resources that do not naturally renew themselves quickly enough to meet energy demands. Many are considered fossil fuels, which were formed by the remains of living organisms in the geologic past. Burning fossil fuels emits greenhouse gases, which harm the atmosphere.</a:t>
            </a:r>
            <a:endParaRPr sz="2000"/>
          </a:p>
          <a:p>
            <a:pPr marL="457200" lvl="0" indent="-355600" algn="l" rtl="0">
              <a:spcBef>
                <a:spcPts val="0"/>
              </a:spcBef>
              <a:spcAft>
                <a:spcPts val="0"/>
              </a:spcAft>
              <a:buSzPts val="2000"/>
              <a:buChar char="●"/>
            </a:pPr>
            <a:r>
              <a:rPr lang="en" sz="2000"/>
              <a:t>Examples include:</a:t>
            </a:r>
            <a:endParaRPr sz="2000"/>
          </a:p>
          <a:p>
            <a:pPr marL="914400" lvl="1" indent="-355600" algn="l" rtl="0">
              <a:spcBef>
                <a:spcPts val="0"/>
              </a:spcBef>
              <a:spcAft>
                <a:spcPts val="0"/>
              </a:spcAft>
              <a:buSzPts val="2000"/>
              <a:buChar char="○"/>
            </a:pPr>
            <a:r>
              <a:rPr lang="en" sz="2000"/>
              <a:t>Coal </a:t>
            </a:r>
            <a:endParaRPr sz="2000"/>
          </a:p>
          <a:p>
            <a:pPr marL="914400" lvl="1" indent="-355600" algn="l" rtl="0">
              <a:spcBef>
                <a:spcPts val="0"/>
              </a:spcBef>
              <a:spcAft>
                <a:spcPts val="0"/>
              </a:spcAft>
              <a:buSzPts val="2000"/>
              <a:buChar char="○"/>
            </a:pPr>
            <a:r>
              <a:rPr lang="en" sz="2000"/>
              <a:t>Petroleum</a:t>
            </a:r>
            <a:endParaRPr sz="2000"/>
          </a:p>
          <a:p>
            <a:pPr marL="914400" lvl="1" indent="-355600" algn="l" rtl="0">
              <a:spcBef>
                <a:spcPts val="0"/>
              </a:spcBef>
              <a:spcAft>
                <a:spcPts val="0"/>
              </a:spcAft>
              <a:buSzPts val="2000"/>
              <a:buChar char="○"/>
            </a:pPr>
            <a:r>
              <a:rPr lang="en" sz="2000"/>
              <a:t>Natural gas</a:t>
            </a:r>
            <a:endParaRPr sz="2000"/>
          </a:p>
          <a:p>
            <a:pPr marL="914400" lvl="1" indent="-355600" algn="l" rtl="0">
              <a:spcBef>
                <a:spcPts val="0"/>
              </a:spcBef>
              <a:spcAft>
                <a:spcPts val="0"/>
              </a:spcAft>
              <a:buSzPts val="2000"/>
              <a:buChar char="○"/>
            </a:pPr>
            <a:r>
              <a:rPr lang="en" sz="2000"/>
              <a:t>Nuclear</a:t>
            </a:r>
            <a:endParaRPr sz="2000"/>
          </a:p>
          <a:p>
            <a:pPr marL="1371600" lvl="2" indent="-355600" algn="l" rtl="0">
              <a:spcBef>
                <a:spcPts val="0"/>
              </a:spcBef>
              <a:spcAft>
                <a:spcPts val="0"/>
              </a:spcAft>
              <a:buSzPts val="2000"/>
              <a:buChar char="■"/>
            </a:pPr>
            <a:r>
              <a:rPr lang="en" sz="2000"/>
              <a:t>Nuclear energy is not a fossil fuel </a:t>
            </a:r>
            <a:endParaRPr sz="2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Coal</a:t>
            </a:r>
            <a:endParaRPr/>
          </a:p>
        </p:txBody>
      </p:sp>
      <p:sp>
        <p:nvSpPr>
          <p:cNvPr id="189" name="Google Shape;189;p21"/>
          <p:cNvSpPr txBox="1">
            <a:spLocks noGrp="1"/>
          </p:cNvSpPr>
          <p:nvPr>
            <p:ph type="body" idx="1"/>
          </p:nvPr>
        </p:nvSpPr>
        <p:spPr>
          <a:xfrm>
            <a:off x="1074400" y="918300"/>
            <a:ext cx="4639200" cy="3306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Coal is a brownish or black rock that is burned to make energy. There are different ranks of coal that are based on carbonization.</a:t>
            </a:r>
            <a:endParaRPr sz="1800"/>
          </a:p>
          <a:p>
            <a:pPr marL="914400" lvl="1" indent="-342900" algn="l" rtl="0">
              <a:spcBef>
                <a:spcPts val="0"/>
              </a:spcBef>
              <a:spcAft>
                <a:spcPts val="0"/>
              </a:spcAft>
              <a:buSzPts val="1800"/>
              <a:buChar char="○"/>
            </a:pPr>
            <a:r>
              <a:rPr lang="en" sz="1800"/>
              <a:t>Carbonization is the process ancient organisms had to go through in order to become coal. </a:t>
            </a:r>
            <a:endParaRPr sz="1800"/>
          </a:p>
          <a:p>
            <a:pPr marL="914400" lvl="1" indent="-342900" algn="l" rtl="0">
              <a:spcBef>
                <a:spcPts val="0"/>
              </a:spcBef>
              <a:spcAft>
                <a:spcPts val="0"/>
              </a:spcAft>
              <a:buSzPts val="1800"/>
              <a:buChar char="○"/>
            </a:pPr>
            <a:r>
              <a:rPr lang="en" sz="1800"/>
              <a:t>Peat is the lowest rank of coal and anthracite is the highest. Anthracite burns hotter than many other forms of coal and gives off very little flame and smoke.</a:t>
            </a:r>
            <a:endParaRPr sz="1800"/>
          </a:p>
        </p:txBody>
      </p:sp>
      <p:pic>
        <p:nvPicPr>
          <p:cNvPr id="190" name="Google Shape;190;p21"/>
          <p:cNvPicPr preferRelativeResize="0"/>
          <p:nvPr/>
        </p:nvPicPr>
        <p:blipFill>
          <a:blip r:embed="rId3">
            <a:alphaModFix/>
          </a:blip>
          <a:stretch>
            <a:fillRect/>
          </a:stretch>
        </p:blipFill>
        <p:spPr>
          <a:xfrm>
            <a:off x="5828825" y="393750"/>
            <a:ext cx="3125600" cy="2080477"/>
          </a:xfrm>
          <a:prstGeom prst="rect">
            <a:avLst/>
          </a:prstGeom>
          <a:noFill/>
          <a:ln>
            <a:noFill/>
          </a:ln>
        </p:spPr>
      </p:pic>
      <p:sp>
        <p:nvSpPr>
          <p:cNvPr id="191" name="Google Shape;191;p21"/>
          <p:cNvSpPr txBox="1"/>
          <p:nvPr/>
        </p:nvSpPr>
        <p:spPr>
          <a:xfrm>
            <a:off x="6387675" y="72000"/>
            <a:ext cx="2007900" cy="22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latin typeface="Lato"/>
                <a:ea typeface="Lato"/>
                <a:cs typeface="Lato"/>
                <a:sym typeface="Lato"/>
              </a:rPr>
              <a:t>Peat being harvested</a:t>
            </a:r>
            <a:endParaRPr>
              <a:solidFill>
                <a:srgbClr val="FFFFFF"/>
              </a:solidFill>
              <a:latin typeface="Lato"/>
              <a:ea typeface="Lato"/>
              <a:cs typeface="Lato"/>
              <a:sym typeface="Lato"/>
            </a:endParaRPr>
          </a:p>
        </p:txBody>
      </p:sp>
      <p:pic>
        <p:nvPicPr>
          <p:cNvPr id="192" name="Google Shape;192;p21"/>
          <p:cNvPicPr preferRelativeResize="0"/>
          <p:nvPr/>
        </p:nvPicPr>
        <p:blipFill>
          <a:blip r:embed="rId4">
            <a:alphaModFix/>
          </a:blip>
          <a:stretch>
            <a:fillRect/>
          </a:stretch>
        </p:blipFill>
        <p:spPr>
          <a:xfrm>
            <a:off x="7236855" y="3839688"/>
            <a:ext cx="873076" cy="569180"/>
          </a:xfrm>
          <a:prstGeom prst="rect">
            <a:avLst/>
          </a:prstGeom>
          <a:noFill/>
          <a:ln>
            <a:noFill/>
          </a:ln>
        </p:spPr>
      </p:pic>
      <p:pic>
        <p:nvPicPr>
          <p:cNvPr id="193" name="Google Shape;193;p21"/>
          <p:cNvPicPr preferRelativeResize="0"/>
          <p:nvPr/>
        </p:nvPicPr>
        <p:blipFill>
          <a:blip r:embed="rId5">
            <a:alphaModFix/>
          </a:blip>
          <a:stretch>
            <a:fillRect/>
          </a:stretch>
        </p:blipFill>
        <p:spPr>
          <a:xfrm>
            <a:off x="6072175" y="2909175"/>
            <a:ext cx="2638900" cy="1776526"/>
          </a:xfrm>
          <a:prstGeom prst="rect">
            <a:avLst/>
          </a:prstGeom>
          <a:noFill/>
          <a:ln>
            <a:noFill/>
          </a:ln>
        </p:spPr>
      </p:pic>
      <p:sp>
        <p:nvSpPr>
          <p:cNvPr id="194" name="Google Shape;194;p21"/>
          <p:cNvSpPr txBox="1"/>
          <p:nvPr/>
        </p:nvSpPr>
        <p:spPr>
          <a:xfrm>
            <a:off x="6251325" y="4685700"/>
            <a:ext cx="2280600" cy="22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latin typeface="Lato"/>
                <a:ea typeface="Lato"/>
                <a:cs typeface="Lato"/>
                <a:sym typeface="Lato"/>
              </a:rPr>
              <a:t>Anthracite coal</a:t>
            </a:r>
            <a:endParaRPr>
              <a:solidFill>
                <a:srgbClr val="FFFFFF"/>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Petroleum (Crude Oil)</a:t>
            </a:r>
            <a:endParaRPr/>
          </a:p>
        </p:txBody>
      </p:sp>
      <p:sp>
        <p:nvSpPr>
          <p:cNvPr id="200" name="Google Shape;200;p22"/>
          <p:cNvSpPr txBox="1">
            <a:spLocks noGrp="1"/>
          </p:cNvSpPr>
          <p:nvPr>
            <p:ph type="body" idx="1"/>
          </p:nvPr>
        </p:nvSpPr>
        <p:spPr>
          <a:xfrm>
            <a:off x="1086825" y="1041775"/>
            <a:ext cx="4292100" cy="29112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Petroleum, also known as crude oil, is a liquid fossil fuel. Petroleum was formed from the remains of ancient marine organisms being compacted over the years. </a:t>
            </a:r>
            <a:endParaRPr sz="1600"/>
          </a:p>
          <a:p>
            <a:pPr marL="914400" lvl="1" indent="-330200" algn="l" rtl="0">
              <a:spcBef>
                <a:spcPts val="0"/>
              </a:spcBef>
              <a:spcAft>
                <a:spcPts val="0"/>
              </a:spcAft>
              <a:buSzPts val="1600"/>
              <a:buChar char="○"/>
            </a:pPr>
            <a:r>
              <a:rPr lang="en" sz="1600"/>
              <a:t>Petroleum is extracted from oil wells that have been dug deep into the earth, or from natural pools that bubble up, sometimes called tar pits.</a:t>
            </a:r>
            <a:endParaRPr sz="1600"/>
          </a:p>
          <a:p>
            <a:pPr marL="914400" lvl="1" indent="-330200" algn="l" rtl="0">
              <a:spcBef>
                <a:spcPts val="0"/>
              </a:spcBef>
              <a:spcAft>
                <a:spcPts val="0"/>
              </a:spcAft>
              <a:buSzPts val="1600"/>
              <a:buChar char="○"/>
            </a:pPr>
            <a:r>
              <a:rPr lang="en" sz="1600"/>
              <a:t>After extraction, oil is refined into many other products, like gasoline, diesel, and kerosene.</a:t>
            </a:r>
            <a:endParaRPr sz="1600"/>
          </a:p>
        </p:txBody>
      </p:sp>
      <p:pic>
        <p:nvPicPr>
          <p:cNvPr id="201" name="Google Shape;201;p22"/>
          <p:cNvPicPr preferRelativeResize="0"/>
          <p:nvPr/>
        </p:nvPicPr>
        <p:blipFill>
          <a:blip r:embed="rId3">
            <a:alphaModFix/>
          </a:blip>
          <a:stretch>
            <a:fillRect/>
          </a:stretch>
        </p:blipFill>
        <p:spPr>
          <a:xfrm>
            <a:off x="5754400" y="1486750"/>
            <a:ext cx="2884175" cy="2170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537150" y="1578400"/>
            <a:ext cx="5607000" cy="15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Synthetic Materials: Synthetic Plastics</a:t>
            </a:r>
            <a:endParaRPr/>
          </a:p>
        </p:txBody>
      </p:sp>
      <p:sp>
        <p:nvSpPr>
          <p:cNvPr id="135" name="Google Shape;135;p13"/>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3"/>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Natural Gas</a:t>
            </a:r>
            <a:endParaRPr/>
          </a:p>
        </p:txBody>
      </p:sp>
      <p:sp>
        <p:nvSpPr>
          <p:cNvPr id="207" name="Google Shape;207;p23"/>
          <p:cNvSpPr txBox="1">
            <a:spLocks noGrp="1"/>
          </p:cNvSpPr>
          <p:nvPr>
            <p:ph type="body" idx="1"/>
          </p:nvPr>
        </p:nvSpPr>
        <p:spPr>
          <a:xfrm>
            <a:off x="1086800" y="1009825"/>
            <a:ext cx="4403700" cy="2911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Natural gas is found beneath the earth’s surface trapped in layers of soil and rock. It is formed by the remains of plants and animals that got trapped between the layers of the earth. It contains mostly methane.</a:t>
            </a:r>
            <a:endParaRPr sz="1800"/>
          </a:p>
          <a:p>
            <a:pPr marL="914400" lvl="1" indent="-342900" algn="l" rtl="0">
              <a:spcBef>
                <a:spcPts val="0"/>
              </a:spcBef>
              <a:spcAft>
                <a:spcPts val="0"/>
              </a:spcAft>
              <a:buSzPts val="1800"/>
              <a:buChar char="○"/>
            </a:pPr>
            <a:r>
              <a:rPr lang="en" sz="1800"/>
              <a:t>Natural gas is extracted through the process of hydraulic fracturing (fracking).</a:t>
            </a:r>
            <a:endParaRPr sz="1800"/>
          </a:p>
          <a:p>
            <a:pPr marL="914400" lvl="1" indent="-342900" algn="l" rtl="0">
              <a:spcBef>
                <a:spcPts val="0"/>
              </a:spcBef>
              <a:spcAft>
                <a:spcPts val="0"/>
              </a:spcAft>
              <a:buSzPts val="1800"/>
              <a:buChar char="○"/>
            </a:pPr>
            <a:r>
              <a:rPr lang="en" sz="1800"/>
              <a:t>It can be turned into a liquid form that takes up less space in storage.</a:t>
            </a:r>
            <a:endParaRPr sz="1800"/>
          </a:p>
        </p:txBody>
      </p:sp>
      <p:pic>
        <p:nvPicPr>
          <p:cNvPr id="208" name="Google Shape;208;p23"/>
          <p:cNvPicPr preferRelativeResize="0"/>
          <p:nvPr/>
        </p:nvPicPr>
        <p:blipFill>
          <a:blip r:embed="rId3">
            <a:alphaModFix/>
          </a:blip>
          <a:stretch>
            <a:fillRect/>
          </a:stretch>
        </p:blipFill>
        <p:spPr>
          <a:xfrm>
            <a:off x="5490500" y="1325175"/>
            <a:ext cx="3426975" cy="2280500"/>
          </a:xfrm>
          <a:prstGeom prst="rect">
            <a:avLst/>
          </a:prstGeom>
          <a:noFill/>
          <a:ln>
            <a:noFill/>
          </a:ln>
        </p:spPr>
      </p:pic>
      <p:sp>
        <p:nvSpPr>
          <p:cNvPr id="209" name="Google Shape;209;p23"/>
          <p:cNvSpPr txBox="1"/>
          <p:nvPr/>
        </p:nvSpPr>
        <p:spPr>
          <a:xfrm>
            <a:off x="6097825" y="3623000"/>
            <a:ext cx="2404500" cy="39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latin typeface="Lato"/>
                <a:ea typeface="Lato"/>
                <a:cs typeface="Lato"/>
                <a:sym typeface="Lato"/>
              </a:rPr>
              <a:t>Stove burners heated by natural gas</a:t>
            </a:r>
            <a:endParaRPr>
              <a:solidFill>
                <a:srgbClr val="FFFFFF"/>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Nuclear</a:t>
            </a:r>
            <a:endParaRPr/>
          </a:p>
        </p:txBody>
      </p:sp>
      <p:sp>
        <p:nvSpPr>
          <p:cNvPr id="215" name="Google Shape;215;p24"/>
          <p:cNvSpPr txBox="1">
            <a:spLocks noGrp="1"/>
          </p:cNvSpPr>
          <p:nvPr>
            <p:ph type="body" idx="1"/>
          </p:nvPr>
        </p:nvSpPr>
        <p:spPr>
          <a:xfrm>
            <a:off x="640625" y="986250"/>
            <a:ext cx="5283600" cy="31710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Nuclear energy is generated through the power of the center of an atom, called a nucleus. It is released through nuclear fission when the nucleus of an atom is split. Nuclear power plants generate nuclear energy on a large scale by controlling fission. </a:t>
            </a:r>
            <a:endParaRPr sz="1600"/>
          </a:p>
          <a:p>
            <a:pPr marL="914400" lvl="1" indent="-330200" algn="l" rtl="0">
              <a:spcBef>
                <a:spcPts val="0"/>
              </a:spcBef>
              <a:spcAft>
                <a:spcPts val="0"/>
              </a:spcAft>
              <a:buSzPts val="1600"/>
              <a:buChar char="○"/>
            </a:pPr>
            <a:r>
              <a:rPr lang="en" sz="1600"/>
              <a:t>Nuclear energy uses a rare type of the element Uranium called U-235. Uranium is a nonrenewable resource.</a:t>
            </a:r>
            <a:endParaRPr sz="1600"/>
          </a:p>
          <a:p>
            <a:pPr marL="914400" lvl="1" indent="-330200" algn="l" rtl="0">
              <a:spcBef>
                <a:spcPts val="0"/>
              </a:spcBef>
              <a:spcAft>
                <a:spcPts val="0"/>
              </a:spcAft>
              <a:buSzPts val="1600"/>
              <a:buChar char="○"/>
            </a:pPr>
            <a:r>
              <a:rPr lang="en" sz="1600"/>
              <a:t>Nuclear energy does not emit greenhouse gases, but spent nuclear waste can be extremely toxic. It can cause burns and bone decay, and can also increase the chance of getting cancer and blood diseases.</a:t>
            </a:r>
            <a:endParaRPr sz="1600"/>
          </a:p>
        </p:txBody>
      </p:sp>
      <p:pic>
        <p:nvPicPr>
          <p:cNvPr id="216" name="Google Shape;216;p24"/>
          <p:cNvPicPr preferRelativeResize="0"/>
          <p:nvPr/>
        </p:nvPicPr>
        <p:blipFill rotWithShape="1">
          <a:blip r:embed="rId3">
            <a:alphaModFix/>
          </a:blip>
          <a:srcRect t="-26699" b="26699"/>
          <a:stretch/>
        </p:blipFill>
        <p:spPr>
          <a:xfrm>
            <a:off x="5873450" y="1382700"/>
            <a:ext cx="3134199" cy="1764100"/>
          </a:xfrm>
          <a:prstGeom prst="rect">
            <a:avLst/>
          </a:prstGeom>
          <a:noFill/>
          <a:ln>
            <a:noFill/>
          </a:ln>
        </p:spPr>
      </p:pic>
      <p:sp>
        <p:nvSpPr>
          <p:cNvPr id="217" name="Google Shape;217;p24"/>
          <p:cNvSpPr txBox="1"/>
          <p:nvPr/>
        </p:nvSpPr>
        <p:spPr>
          <a:xfrm>
            <a:off x="6159825" y="3073725"/>
            <a:ext cx="2379600" cy="334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latin typeface="Lato"/>
                <a:ea typeface="Lato"/>
                <a:cs typeface="Lato"/>
                <a:sym typeface="Lato"/>
              </a:rPr>
              <a:t>Nuclear fuel rods in a cooling tank</a:t>
            </a:r>
            <a:endParaRPr>
              <a:solidFill>
                <a:srgbClr val="FFFFFF"/>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Synthetic Plastics</a:t>
            </a:r>
            <a:endParaRPr/>
          </a:p>
        </p:txBody>
      </p:sp>
      <p:sp>
        <p:nvSpPr>
          <p:cNvPr id="141" name="Google Shape;141;p14"/>
          <p:cNvSpPr txBox="1">
            <a:spLocks noGrp="1"/>
          </p:cNvSpPr>
          <p:nvPr>
            <p:ph type="body" idx="1"/>
          </p:nvPr>
        </p:nvSpPr>
        <p:spPr>
          <a:xfrm>
            <a:off x="857225" y="845400"/>
            <a:ext cx="8066700" cy="345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dirty="0"/>
              <a:t>​Synthetic plastics are made from crude oil and natural gas, which are natural, nonrenewable resources. </a:t>
            </a:r>
            <a:endParaRPr sz="1800" dirty="0"/>
          </a:p>
          <a:p>
            <a:pPr marL="457200" lvl="0" indent="-342900" algn="l" rtl="0">
              <a:spcBef>
                <a:spcPts val="0"/>
              </a:spcBef>
              <a:spcAft>
                <a:spcPts val="0"/>
              </a:spcAft>
              <a:buSzPts val="1800"/>
              <a:buChar char="●"/>
            </a:pPr>
            <a:r>
              <a:rPr lang="en" sz="1800" dirty="0"/>
              <a:t>Synthetic plastics are made through:</a:t>
            </a:r>
            <a:endParaRPr sz="1800" dirty="0"/>
          </a:p>
          <a:p>
            <a:pPr marL="914400" lvl="1" indent="-342900" algn="l" rtl="0">
              <a:spcBef>
                <a:spcPts val="0"/>
              </a:spcBef>
              <a:spcAft>
                <a:spcPts val="0"/>
              </a:spcAft>
              <a:buSzPts val="1800"/>
              <a:buChar char="○"/>
            </a:pPr>
            <a:r>
              <a:rPr lang="en" sz="1800" b="1" dirty="0"/>
              <a:t>Extraction</a:t>
            </a:r>
            <a:endParaRPr sz="1800" b="1" dirty="0"/>
          </a:p>
          <a:p>
            <a:pPr marL="1371600" lvl="2" indent="-342900" algn="l" rtl="0">
              <a:spcBef>
                <a:spcPts val="0"/>
              </a:spcBef>
              <a:spcAft>
                <a:spcPts val="0"/>
              </a:spcAft>
              <a:buSzPts val="1800"/>
              <a:buChar char="■"/>
            </a:pPr>
            <a:r>
              <a:rPr lang="en" sz="1800" dirty="0"/>
              <a:t>Getting the oil and gas out of the ground.</a:t>
            </a:r>
            <a:endParaRPr sz="1800" dirty="0"/>
          </a:p>
          <a:p>
            <a:pPr marL="914400" lvl="1" indent="-342900" algn="l" rtl="0">
              <a:spcBef>
                <a:spcPts val="0"/>
              </a:spcBef>
              <a:spcAft>
                <a:spcPts val="0"/>
              </a:spcAft>
              <a:buSzPts val="1800"/>
              <a:buChar char="○"/>
            </a:pPr>
            <a:r>
              <a:rPr lang="en" sz="1800" b="1" dirty="0"/>
              <a:t>Refinement</a:t>
            </a:r>
            <a:endParaRPr sz="1800" b="1" dirty="0"/>
          </a:p>
          <a:p>
            <a:pPr marL="1371600" lvl="2" indent="-342900" algn="l" rtl="0">
              <a:spcBef>
                <a:spcPts val="0"/>
              </a:spcBef>
              <a:spcAft>
                <a:spcPts val="0"/>
              </a:spcAft>
              <a:buSzPts val="1800"/>
              <a:buChar char="■"/>
            </a:pPr>
            <a:r>
              <a:rPr lang="en" sz="1800" dirty="0"/>
              <a:t>Oil and gas are converted into ethane and propane.</a:t>
            </a:r>
            <a:endParaRPr sz="1800" dirty="0"/>
          </a:p>
          <a:p>
            <a:pPr marL="914400" lvl="1" indent="-342900" algn="l" rtl="0">
              <a:spcBef>
                <a:spcPts val="0"/>
              </a:spcBef>
              <a:spcAft>
                <a:spcPts val="0"/>
              </a:spcAft>
              <a:buSzPts val="1800"/>
              <a:buChar char="○"/>
            </a:pPr>
            <a:r>
              <a:rPr lang="en" sz="1800" b="1" dirty="0"/>
              <a:t>Cracking</a:t>
            </a:r>
            <a:endParaRPr sz="1800" b="1" dirty="0"/>
          </a:p>
          <a:p>
            <a:pPr marL="1371600" lvl="2" indent="-342900" algn="l" rtl="0">
              <a:spcBef>
                <a:spcPts val="0"/>
              </a:spcBef>
              <a:spcAft>
                <a:spcPts val="0"/>
              </a:spcAft>
              <a:buSzPts val="1800"/>
              <a:buChar char="■"/>
            </a:pPr>
            <a:r>
              <a:rPr lang="en" sz="1800" dirty="0"/>
              <a:t>Ethane and propane are broken down into smaller molecules for different types of plastic.</a:t>
            </a:r>
            <a:endParaRPr sz="1800" dirty="0"/>
          </a:p>
          <a:p>
            <a:pPr marL="914400" lvl="1" indent="-342900" algn="l" rtl="0">
              <a:spcBef>
                <a:spcPts val="0"/>
              </a:spcBef>
              <a:spcAft>
                <a:spcPts val="0"/>
              </a:spcAft>
              <a:buSzPts val="1800"/>
              <a:buChar char="○"/>
            </a:pPr>
            <a:r>
              <a:rPr lang="en" sz="1800" b="1" dirty="0"/>
              <a:t>Polymerization</a:t>
            </a:r>
            <a:endParaRPr sz="1800" b="1" dirty="0"/>
          </a:p>
          <a:p>
            <a:pPr marL="1371600" lvl="2" indent="-342900" algn="l" rtl="0">
              <a:spcBef>
                <a:spcPts val="0"/>
              </a:spcBef>
              <a:spcAft>
                <a:spcPts val="0"/>
              </a:spcAft>
              <a:buSzPts val="1800"/>
              <a:buChar char="■"/>
            </a:pPr>
            <a:r>
              <a:rPr lang="en" sz="1800" dirty="0"/>
              <a:t>A catalyst is added to the molecules to link them together to make resins.</a:t>
            </a:r>
            <a:endParaRPr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Synthetic Plastics</a:t>
            </a:r>
            <a:endParaRPr/>
          </a:p>
        </p:txBody>
      </p:sp>
      <p:sp>
        <p:nvSpPr>
          <p:cNvPr id="147" name="Google Shape;147;p15"/>
          <p:cNvSpPr txBox="1">
            <a:spLocks noGrp="1"/>
          </p:cNvSpPr>
          <p:nvPr>
            <p:ph type="body" idx="1"/>
          </p:nvPr>
        </p:nvSpPr>
        <p:spPr>
          <a:xfrm>
            <a:off x="941575" y="1025900"/>
            <a:ext cx="7394700" cy="34527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Resins</a:t>
            </a:r>
            <a:endParaRPr sz="2000"/>
          </a:p>
          <a:p>
            <a:pPr marL="914400" lvl="1" indent="-355600" algn="l" rtl="0">
              <a:spcBef>
                <a:spcPts val="0"/>
              </a:spcBef>
              <a:spcAft>
                <a:spcPts val="0"/>
              </a:spcAft>
              <a:buSzPts val="2000"/>
              <a:buChar char="○"/>
            </a:pPr>
            <a:r>
              <a:rPr lang="en" sz="2000"/>
              <a:t>Resins are cooled and chopped up into bits called nurdles</a:t>
            </a:r>
            <a:endParaRPr sz="2000"/>
          </a:p>
          <a:p>
            <a:pPr marL="914400" lvl="1" indent="-355600" algn="l" rtl="0">
              <a:spcBef>
                <a:spcPts val="0"/>
              </a:spcBef>
              <a:spcAft>
                <a:spcPts val="0"/>
              </a:spcAft>
              <a:buSzPts val="2000"/>
              <a:buChar char="○"/>
            </a:pPr>
            <a:r>
              <a:rPr lang="en" sz="2000"/>
              <a:t>Nurdles can be melted down and cooled into different shapes and sizes in order to make different products.</a:t>
            </a:r>
            <a:endParaRPr sz="2000"/>
          </a:p>
          <a:p>
            <a:pPr marL="914400" lvl="1" indent="-355600" algn="l" rtl="0">
              <a:spcBef>
                <a:spcPts val="0"/>
              </a:spcBef>
              <a:spcAft>
                <a:spcPts val="0"/>
              </a:spcAft>
              <a:buSzPts val="2000"/>
              <a:buChar char="○"/>
            </a:pPr>
            <a:r>
              <a:rPr lang="en" sz="2000"/>
              <a:t>Resins are very flexible and easy to shape, especially with heat. </a:t>
            </a:r>
            <a:endParaRPr sz="2000"/>
          </a:p>
          <a:p>
            <a:pPr marL="914400" lvl="1" indent="-355600" algn="l" rtl="0">
              <a:spcBef>
                <a:spcPts val="0"/>
              </a:spcBef>
              <a:spcAft>
                <a:spcPts val="0"/>
              </a:spcAft>
              <a:buSzPts val="2000"/>
              <a:buChar char="○"/>
            </a:pPr>
            <a:r>
              <a:rPr lang="en" sz="2000"/>
              <a:t>There are several different resins and each has its own special properties. Many plastic products have a number on them that will tell you what kind of plastic resin it is made from.</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Plastic Uses	</a:t>
            </a:r>
            <a:endParaRPr/>
          </a:p>
        </p:txBody>
      </p:sp>
      <p:sp>
        <p:nvSpPr>
          <p:cNvPr id="153" name="Google Shape;153;p16"/>
          <p:cNvSpPr txBox="1">
            <a:spLocks noGrp="1"/>
          </p:cNvSpPr>
          <p:nvPr>
            <p:ph type="body" idx="1"/>
          </p:nvPr>
        </p:nvSpPr>
        <p:spPr>
          <a:xfrm>
            <a:off x="899400" y="977575"/>
            <a:ext cx="7437000" cy="35013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Synthetic plastics are used to make lots of different items we use every day, including:</a:t>
            </a:r>
            <a:endParaRPr sz="2000"/>
          </a:p>
          <a:p>
            <a:pPr marL="914400" lvl="1" indent="-355600" algn="l" rtl="0">
              <a:spcBef>
                <a:spcPts val="0"/>
              </a:spcBef>
              <a:spcAft>
                <a:spcPts val="0"/>
              </a:spcAft>
              <a:buSzPts val="2000"/>
              <a:buChar char="○"/>
            </a:pPr>
            <a:r>
              <a:rPr lang="en" sz="2000"/>
              <a:t>Phones, computers, game consoles, and other electronics</a:t>
            </a:r>
            <a:endParaRPr sz="2000"/>
          </a:p>
          <a:p>
            <a:pPr marL="914400" lvl="1" indent="-355600" algn="l" rtl="0">
              <a:spcBef>
                <a:spcPts val="0"/>
              </a:spcBef>
              <a:spcAft>
                <a:spcPts val="0"/>
              </a:spcAft>
              <a:buSzPts val="2000"/>
              <a:buChar char="○"/>
            </a:pPr>
            <a:r>
              <a:rPr lang="en" sz="2000"/>
              <a:t>Shoes and clothes</a:t>
            </a:r>
            <a:endParaRPr sz="2000"/>
          </a:p>
          <a:p>
            <a:pPr marL="914400" lvl="1" indent="-355600" algn="l" rtl="0">
              <a:spcBef>
                <a:spcPts val="0"/>
              </a:spcBef>
              <a:spcAft>
                <a:spcPts val="0"/>
              </a:spcAft>
              <a:buSzPts val="2000"/>
              <a:buChar char="○"/>
            </a:pPr>
            <a:r>
              <a:rPr lang="en" sz="2000"/>
              <a:t>Food containers</a:t>
            </a:r>
            <a:endParaRPr sz="2000"/>
          </a:p>
          <a:p>
            <a:pPr marL="914400" lvl="1" indent="-355600" algn="l" rtl="0">
              <a:spcBef>
                <a:spcPts val="0"/>
              </a:spcBef>
              <a:spcAft>
                <a:spcPts val="0"/>
              </a:spcAft>
              <a:buSzPts val="2000"/>
              <a:buChar char="○"/>
            </a:pPr>
            <a:r>
              <a:rPr lang="en" sz="2000"/>
              <a:t>Water bottles</a:t>
            </a:r>
            <a:endParaRPr sz="2000"/>
          </a:p>
          <a:p>
            <a:pPr marL="914400" lvl="1" indent="-355600" algn="l" rtl="0">
              <a:spcBef>
                <a:spcPts val="0"/>
              </a:spcBef>
              <a:spcAft>
                <a:spcPts val="0"/>
              </a:spcAft>
              <a:buSzPts val="2000"/>
              <a:buChar char="○"/>
            </a:pPr>
            <a:r>
              <a:rPr lang="en" sz="2000"/>
              <a:t>Car tires</a:t>
            </a:r>
            <a:endParaRPr sz="2000"/>
          </a:p>
          <a:p>
            <a:pPr marL="914400" lvl="1" indent="-355600" algn="l" rtl="0">
              <a:spcBef>
                <a:spcPts val="0"/>
              </a:spcBef>
              <a:spcAft>
                <a:spcPts val="0"/>
              </a:spcAft>
              <a:buSzPts val="2000"/>
              <a:buChar char="○"/>
            </a:pPr>
            <a:r>
              <a:rPr lang="en" sz="2000"/>
              <a:t>Plastic forks, knives, and spoons</a:t>
            </a:r>
            <a:endParaRPr sz="2000"/>
          </a:p>
        </p:txBody>
      </p:sp>
      <p:pic>
        <p:nvPicPr>
          <p:cNvPr id="154" name="Google Shape;154;p16"/>
          <p:cNvPicPr preferRelativeResize="0"/>
          <p:nvPr/>
        </p:nvPicPr>
        <p:blipFill>
          <a:blip r:embed="rId3">
            <a:alphaModFix/>
          </a:blip>
          <a:stretch>
            <a:fillRect/>
          </a:stretch>
        </p:blipFill>
        <p:spPr>
          <a:xfrm>
            <a:off x="4985825" y="2205725"/>
            <a:ext cx="1364746" cy="914100"/>
          </a:xfrm>
          <a:prstGeom prst="rect">
            <a:avLst/>
          </a:prstGeom>
          <a:noFill/>
          <a:ln>
            <a:noFill/>
          </a:ln>
        </p:spPr>
      </p:pic>
      <p:pic>
        <p:nvPicPr>
          <p:cNvPr id="155" name="Google Shape;155;p16"/>
          <p:cNvPicPr preferRelativeResize="0"/>
          <p:nvPr/>
        </p:nvPicPr>
        <p:blipFill>
          <a:blip r:embed="rId4">
            <a:alphaModFix/>
          </a:blip>
          <a:stretch>
            <a:fillRect/>
          </a:stretch>
        </p:blipFill>
        <p:spPr>
          <a:xfrm>
            <a:off x="7843093" y="2205723"/>
            <a:ext cx="1232226" cy="1253454"/>
          </a:xfrm>
          <a:prstGeom prst="rect">
            <a:avLst/>
          </a:prstGeom>
          <a:noFill/>
          <a:ln>
            <a:noFill/>
          </a:ln>
        </p:spPr>
      </p:pic>
      <p:pic>
        <p:nvPicPr>
          <p:cNvPr id="156" name="Google Shape;156;p16"/>
          <p:cNvPicPr preferRelativeResize="0"/>
          <p:nvPr/>
        </p:nvPicPr>
        <p:blipFill>
          <a:blip r:embed="rId5">
            <a:alphaModFix/>
          </a:blip>
          <a:stretch>
            <a:fillRect/>
          </a:stretch>
        </p:blipFill>
        <p:spPr>
          <a:xfrm>
            <a:off x="6127250" y="3312475"/>
            <a:ext cx="1592149" cy="15921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Single-Use Plastics</a:t>
            </a:r>
            <a:endParaRPr/>
          </a:p>
        </p:txBody>
      </p:sp>
      <p:sp>
        <p:nvSpPr>
          <p:cNvPr id="162" name="Google Shape;162;p17"/>
          <p:cNvSpPr txBox="1">
            <a:spLocks noGrp="1"/>
          </p:cNvSpPr>
          <p:nvPr>
            <p:ph type="body" idx="1"/>
          </p:nvPr>
        </p:nvSpPr>
        <p:spPr>
          <a:xfrm>
            <a:off x="960225" y="963275"/>
            <a:ext cx="7038900" cy="29112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Single-use plastics are plastics that are made to be used only once and then thrown away, including:</a:t>
            </a:r>
            <a:endParaRPr sz="2000"/>
          </a:p>
          <a:p>
            <a:pPr marL="914400" lvl="1" indent="-355600" algn="l" rtl="0">
              <a:spcBef>
                <a:spcPts val="0"/>
              </a:spcBef>
              <a:spcAft>
                <a:spcPts val="0"/>
              </a:spcAft>
              <a:buSzPts val="2000"/>
              <a:buChar char="○"/>
            </a:pPr>
            <a:r>
              <a:rPr lang="en" sz="2000"/>
              <a:t>Some plastic water bottles</a:t>
            </a:r>
            <a:endParaRPr sz="2000"/>
          </a:p>
          <a:p>
            <a:pPr marL="914400" lvl="1" indent="-355600" algn="l" rtl="0">
              <a:spcBef>
                <a:spcPts val="0"/>
              </a:spcBef>
              <a:spcAft>
                <a:spcPts val="0"/>
              </a:spcAft>
              <a:buSzPts val="2000"/>
              <a:buChar char="○"/>
            </a:pPr>
            <a:r>
              <a:rPr lang="en" sz="2000"/>
              <a:t>Plastic shopping bags</a:t>
            </a:r>
            <a:endParaRPr sz="2000"/>
          </a:p>
          <a:p>
            <a:pPr marL="914400" lvl="1" indent="-355600" algn="l" rtl="0">
              <a:spcBef>
                <a:spcPts val="0"/>
              </a:spcBef>
              <a:spcAft>
                <a:spcPts val="0"/>
              </a:spcAft>
              <a:buSzPts val="2000"/>
              <a:buChar char="○"/>
            </a:pPr>
            <a:r>
              <a:rPr lang="en" sz="2000"/>
              <a:t>Plastic wrap</a:t>
            </a:r>
            <a:endParaRPr sz="2000"/>
          </a:p>
          <a:p>
            <a:pPr marL="914400" lvl="1" indent="-355600" algn="l" rtl="0">
              <a:spcBef>
                <a:spcPts val="0"/>
              </a:spcBef>
              <a:spcAft>
                <a:spcPts val="0"/>
              </a:spcAft>
              <a:buSzPts val="2000"/>
              <a:buChar char="○"/>
            </a:pPr>
            <a:r>
              <a:rPr lang="en" sz="2000"/>
              <a:t>Some food packaging </a:t>
            </a:r>
            <a:endParaRPr sz="2000"/>
          </a:p>
          <a:p>
            <a:pPr marL="914400" lvl="1" indent="-355600" algn="l" rtl="0">
              <a:spcBef>
                <a:spcPts val="0"/>
              </a:spcBef>
              <a:spcAft>
                <a:spcPts val="0"/>
              </a:spcAft>
              <a:buSzPts val="2000"/>
              <a:buChar char="○"/>
            </a:pPr>
            <a:r>
              <a:rPr lang="en" sz="2000"/>
              <a:t>Plastic straws</a:t>
            </a:r>
            <a:endParaRPr sz="2000"/>
          </a:p>
          <a:p>
            <a:pPr marL="457200" lvl="0" indent="-355600" algn="l" rtl="0">
              <a:spcBef>
                <a:spcPts val="0"/>
              </a:spcBef>
              <a:spcAft>
                <a:spcPts val="0"/>
              </a:spcAft>
              <a:buSzPts val="2000"/>
              <a:buChar char="●"/>
            </a:pPr>
            <a:r>
              <a:rPr lang="en" sz="2000"/>
              <a:t>Single-use plastics are a huge source of plastic pollution</a:t>
            </a:r>
            <a:endParaRPr sz="2000"/>
          </a:p>
          <a:p>
            <a:pPr marL="914400" lvl="1" indent="-355600" algn="l" rtl="0">
              <a:spcBef>
                <a:spcPts val="0"/>
              </a:spcBef>
              <a:spcAft>
                <a:spcPts val="0"/>
              </a:spcAft>
              <a:buSzPts val="2000"/>
              <a:buChar char="○"/>
            </a:pPr>
            <a:r>
              <a:rPr lang="en" sz="2000"/>
              <a:t>They make up about 40% of plastic waste</a:t>
            </a:r>
            <a:endParaRPr sz="2000"/>
          </a:p>
        </p:txBody>
      </p:sp>
      <p:pic>
        <p:nvPicPr>
          <p:cNvPr id="163" name="Google Shape;163;p17"/>
          <p:cNvPicPr preferRelativeResize="0"/>
          <p:nvPr/>
        </p:nvPicPr>
        <p:blipFill>
          <a:blip r:embed="rId3">
            <a:alphaModFix/>
          </a:blip>
          <a:stretch>
            <a:fillRect/>
          </a:stretch>
        </p:blipFill>
        <p:spPr>
          <a:xfrm>
            <a:off x="6520000" y="1351013"/>
            <a:ext cx="1142634" cy="914099"/>
          </a:xfrm>
          <a:prstGeom prst="rect">
            <a:avLst/>
          </a:prstGeom>
          <a:noFill/>
          <a:ln>
            <a:noFill/>
          </a:ln>
        </p:spPr>
      </p:pic>
      <p:pic>
        <p:nvPicPr>
          <p:cNvPr id="164" name="Google Shape;164;p17"/>
          <p:cNvPicPr preferRelativeResize="0"/>
          <p:nvPr/>
        </p:nvPicPr>
        <p:blipFill>
          <a:blip r:embed="rId4">
            <a:alphaModFix/>
          </a:blip>
          <a:stretch>
            <a:fillRect/>
          </a:stretch>
        </p:blipFill>
        <p:spPr>
          <a:xfrm>
            <a:off x="6932032" y="2308276"/>
            <a:ext cx="1317252" cy="1219073"/>
          </a:xfrm>
          <a:prstGeom prst="rect">
            <a:avLst/>
          </a:prstGeom>
          <a:noFill/>
          <a:ln>
            <a:noFill/>
          </a:ln>
        </p:spPr>
      </p:pic>
      <p:pic>
        <p:nvPicPr>
          <p:cNvPr id="165" name="Google Shape;165;p17"/>
          <p:cNvPicPr preferRelativeResize="0"/>
          <p:nvPr/>
        </p:nvPicPr>
        <p:blipFill rotWithShape="1">
          <a:blip r:embed="rId5">
            <a:alphaModFix/>
          </a:blip>
          <a:srcRect l="30737" t="11748" r="30656" b="10654"/>
          <a:stretch/>
        </p:blipFill>
        <p:spPr>
          <a:xfrm>
            <a:off x="8249275" y="962350"/>
            <a:ext cx="782350" cy="19112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270150" y="1550275"/>
            <a:ext cx="5442900" cy="15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Natural Resources of Synthetic Plastics</a:t>
            </a:r>
            <a:endParaRPr dirty="0"/>
          </a:p>
        </p:txBody>
      </p:sp>
      <p:sp>
        <p:nvSpPr>
          <p:cNvPr id="135" name="Google Shape;135;p13"/>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Crude oil and natural gas</a:t>
            </a:r>
            <a:endParaRPr/>
          </a:p>
        </p:txBody>
      </p:sp>
      <p:sp>
        <p:nvSpPr>
          <p:cNvPr id="141" name="Google Shape;141;p14"/>
          <p:cNvSpPr txBox="1">
            <a:spLocks noGrp="1"/>
          </p:cNvSpPr>
          <p:nvPr>
            <p:ph type="body" idx="1"/>
          </p:nvPr>
        </p:nvSpPr>
        <p:spPr>
          <a:xfrm>
            <a:off x="1297500" y="845325"/>
            <a:ext cx="7038900" cy="32280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Crude oil and natural gas are needed to make synthetic plastic.</a:t>
            </a:r>
            <a:endParaRPr sz="2000"/>
          </a:p>
        </p:txBody>
      </p:sp>
      <p:pic>
        <p:nvPicPr>
          <p:cNvPr id="142" name="Google Shape;142;p14"/>
          <p:cNvPicPr preferRelativeResize="0"/>
          <p:nvPr/>
        </p:nvPicPr>
        <p:blipFill>
          <a:blip r:embed="rId3">
            <a:alphaModFix/>
          </a:blip>
          <a:stretch>
            <a:fillRect/>
          </a:stretch>
        </p:blipFill>
        <p:spPr>
          <a:xfrm>
            <a:off x="798013" y="1722075"/>
            <a:ext cx="2067123" cy="1695651"/>
          </a:xfrm>
          <a:prstGeom prst="rect">
            <a:avLst/>
          </a:prstGeom>
          <a:noFill/>
          <a:ln>
            <a:noFill/>
          </a:ln>
        </p:spPr>
      </p:pic>
      <p:pic>
        <p:nvPicPr>
          <p:cNvPr id="143" name="Google Shape;143;p14"/>
          <p:cNvPicPr preferRelativeResize="0"/>
          <p:nvPr/>
        </p:nvPicPr>
        <p:blipFill rotWithShape="1">
          <a:blip r:embed="rId4">
            <a:alphaModFix/>
          </a:blip>
          <a:srcRect l="24612" t="13666" r="24068"/>
          <a:stretch/>
        </p:blipFill>
        <p:spPr>
          <a:xfrm>
            <a:off x="6074000" y="1307850"/>
            <a:ext cx="1938200" cy="2164200"/>
          </a:xfrm>
          <a:prstGeom prst="rect">
            <a:avLst/>
          </a:prstGeom>
          <a:noFill/>
          <a:ln>
            <a:noFill/>
          </a:ln>
        </p:spPr>
      </p:pic>
      <p:sp>
        <p:nvSpPr>
          <p:cNvPr id="144" name="Google Shape;144;p14"/>
          <p:cNvSpPr txBox="1"/>
          <p:nvPr/>
        </p:nvSpPr>
        <p:spPr>
          <a:xfrm>
            <a:off x="-318600" y="3522800"/>
            <a:ext cx="4890600" cy="1695600"/>
          </a:xfrm>
          <a:prstGeom prst="rect">
            <a:avLst/>
          </a:prstGeom>
          <a:noFill/>
          <a:ln>
            <a:noFill/>
          </a:ln>
        </p:spPr>
        <p:txBody>
          <a:bodyPr spcFirstLastPara="1" wrap="square" lIns="91425" tIns="91425" rIns="91425" bIns="91425" anchor="t" anchorCtr="0">
            <a:noAutofit/>
          </a:bodyPr>
          <a:lstStyle/>
          <a:p>
            <a:pPr marL="914400" lvl="1" indent="-355600" algn="l" rtl="0">
              <a:lnSpc>
                <a:spcPct val="115000"/>
              </a:lnSpc>
              <a:spcBef>
                <a:spcPts val="0"/>
              </a:spcBef>
              <a:spcAft>
                <a:spcPts val="0"/>
              </a:spcAft>
              <a:buClr>
                <a:schemeClr val="lt1"/>
              </a:buClr>
              <a:buSzPts val="2000"/>
              <a:buFont typeface="Lato"/>
              <a:buChar char="○"/>
            </a:pPr>
            <a:r>
              <a:rPr lang="en" sz="2000">
                <a:solidFill>
                  <a:schemeClr val="lt1"/>
                </a:solidFill>
                <a:latin typeface="Lato"/>
                <a:ea typeface="Lato"/>
                <a:cs typeface="Lato"/>
                <a:sym typeface="Lato"/>
              </a:rPr>
              <a:t>Crude oil is usually sourced through drilling oil wells and pumping up the oil.</a:t>
            </a:r>
            <a:endParaRPr>
              <a:latin typeface="Lato"/>
              <a:ea typeface="Lato"/>
              <a:cs typeface="Lato"/>
              <a:sym typeface="Lato"/>
            </a:endParaRPr>
          </a:p>
        </p:txBody>
      </p:sp>
      <p:sp>
        <p:nvSpPr>
          <p:cNvPr id="145" name="Google Shape;145;p14"/>
          <p:cNvSpPr txBox="1"/>
          <p:nvPr/>
        </p:nvSpPr>
        <p:spPr>
          <a:xfrm>
            <a:off x="4942200" y="3522800"/>
            <a:ext cx="4201800" cy="1250700"/>
          </a:xfrm>
          <a:prstGeom prst="rect">
            <a:avLst/>
          </a:prstGeom>
          <a:noFill/>
          <a:ln>
            <a:noFill/>
          </a:ln>
        </p:spPr>
        <p:txBody>
          <a:bodyPr spcFirstLastPara="1" wrap="square" lIns="91425" tIns="91425" rIns="91425" bIns="91425" anchor="t" anchorCtr="0">
            <a:noAutofit/>
          </a:bodyPr>
          <a:lstStyle/>
          <a:p>
            <a:pPr marL="914400" lvl="1" indent="-355600" algn="l" rtl="0">
              <a:lnSpc>
                <a:spcPct val="115000"/>
              </a:lnSpc>
              <a:spcBef>
                <a:spcPts val="0"/>
              </a:spcBef>
              <a:spcAft>
                <a:spcPts val="0"/>
              </a:spcAft>
              <a:buClr>
                <a:schemeClr val="lt1"/>
              </a:buClr>
              <a:buSzPts val="2000"/>
              <a:buFont typeface="Lato"/>
              <a:buChar char="○"/>
            </a:pPr>
            <a:r>
              <a:rPr lang="en" sz="2000">
                <a:solidFill>
                  <a:schemeClr val="lt1"/>
                </a:solidFill>
                <a:latin typeface="Lato"/>
                <a:ea typeface="Lato"/>
                <a:cs typeface="Lato"/>
                <a:sym typeface="Lato"/>
              </a:rPr>
              <a:t>Natural gas is usually sourced through hydraulic fracturing (fracking)</a:t>
            </a:r>
            <a:endParaRPr>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Indiana Natural Gas Boom</a:t>
            </a:r>
            <a:endParaRPr/>
          </a:p>
        </p:txBody>
      </p:sp>
      <p:sp>
        <p:nvSpPr>
          <p:cNvPr id="151" name="Google Shape;151;p15"/>
          <p:cNvSpPr txBox="1">
            <a:spLocks noGrp="1"/>
          </p:cNvSpPr>
          <p:nvPr>
            <p:ph type="body" idx="1"/>
          </p:nvPr>
        </p:nvSpPr>
        <p:spPr>
          <a:xfrm>
            <a:off x="932100" y="986250"/>
            <a:ext cx="4492500" cy="3171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In 1867, a huge pocket of natural gas was discovered in Indiana, which led to the Indiana Gas Boom. </a:t>
            </a:r>
            <a:endParaRPr sz="1800"/>
          </a:p>
          <a:p>
            <a:pPr marL="457200" lvl="0" indent="-342900" algn="l" rtl="0">
              <a:spcBef>
                <a:spcPts val="0"/>
              </a:spcBef>
              <a:spcAft>
                <a:spcPts val="0"/>
              </a:spcAft>
              <a:buSzPts val="1800"/>
              <a:buChar char="●"/>
            </a:pPr>
            <a:r>
              <a:rPr lang="en" sz="1800"/>
              <a:t>Gas was cheap and easy to get, and cities and towns started to grow because the gas brought industry.</a:t>
            </a:r>
            <a:endParaRPr sz="1800"/>
          </a:p>
          <a:p>
            <a:pPr marL="457200" lvl="0" indent="-342900" algn="l" rtl="0">
              <a:spcBef>
                <a:spcPts val="0"/>
              </a:spcBef>
              <a:spcAft>
                <a:spcPts val="0"/>
              </a:spcAft>
              <a:buSzPts val="1800"/>
              <a:buChar char="●"/>
            </a:pPr>
            <a:r>
              <a:rPr lang="en" sz="1800"/>
              <a:t>People thought the gas supply was endless, but it quickly started running out. The Boom ended in 1902 and by 1913 Indiana was starting to pump in natural gas from other states.</a:t>
            </a:r>
            <a:endParaRPr sz="1800"/>
          </a:p>
        </p:txBody>
      </p:sp>
      <p:pic>
        <p:nvPicPr>
          <p:cNvPr id="152" name="Google Shape;152;p15"/>
          <p:cNvPicPr preferRelativeResize="0"/>
          <p:nvPr/>
        </p:nvPicPr>
        <p:blipFill>
          <a:blip r:embed="rId3">
            <a:alphaModFix/>
          </a:blip>
          <a:stretch>
            <a:fillRect/>
          </a:stretch>
        </p:blipFill>
        <p:spPr>
          <a:xfrm>
            <a:off x="5745650" y="871974"/>
            <a:ext cx="2913975" cy="4006702"/>
          </a:xfrm>
          <a:prstGeom prst="rect">
            <a:avLst/>
          </a:prstGeom>
          <a:noFill/>
          <a:ln>
            <a:noFill/>
          </a:ln>
        </p:spPr>
      </p:pic>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1191</Words>
  <Application>Microsoft Office PowerPoint</Application>
  <PresentationFormat>On-screen Show (16:9)</PresentationFormat>
  <Paragraphs>104</Paragraphs>
  <Slides>21</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Montserrat</vt:lpstr>
      <vt:lpstr>Lato</vt:lpstr>
      <vt:lpstr>Arial</vt:lpstr>
      <vt:lpstr>Focus</vt:lpstr>
      <vt:lpstr>Natural Resources</vt:lpstr>
      <vt:lpstr>Synthetic Materials: Synthetic Plastics</vt:lpstr>
      <vt:lpstr>Synthetic Plastics</vt:lpstr>
      <vt:lpstr>Synthetic Plastics</vt:lpstr>
      <vt:lpstr>Plastic Uses </vt:lpstr>
      <vt:lpstr>Single-Use Plastics</vt:lpstr>
      <vt:lpstr>The Natural Resources of Synthetic Plastics</vt:lpstr>
      <vt:lpstr>Crude oil and natural gas</vt:lpstr>
      <vt:lpstr>The Indiana Natural Gas Boom</vt:lpstr>
      <vt:lpstr>Renewable and Nonrenewable Resources</vt:lpstr>
      <vt:lpstr>Renewable Resources</vt:lpstr>
      <vt:lpstr>Wind </vt:lpstr>
      <vt:lpstr>Solar</vt:lpstr>
      <vt:lpstr>Geothermal</vt:lpstr>
      <vt:lpstr>Hydroelectric </vt:lpstr>
      <vt:lpstr>Biomass </vt:lpstr>
      <vt:lpstr>Nonrenewable Resources</vt:lpstr>
      <vt:lpstr>Coal</vt:lpstr>
      <vt:lpstr>Petroleum (Crude Oil)</vt:lpstr>
      <vt:lpstr>Natural Gas</vt:lpstr>
      <vt:lpstr>Nuclear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Resources</dc:title>
  <dc:creator>Buchanan, Samantha - FPAC-NRCS, Plymouth, IN</dc:creator>
  <cp:lastModifiedBy>Buchanan, Samantha - FPAC-NRCS, Plymouth, IN</cp:lastModifiedBy>
  <cp:revision>3</cp:revision>
  <dcterms:modified xsi:type="dcterms:W3CDTF">2021-02-04T14:11:12Z</dcterms:modified>
</cp:coreProperties>
</file>