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2" r:id="rId5"/>
    <p:sldId id="263" r:id="rId6"/>
    <p:sldId id="264"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69" autoAdjust="0"/>
    <p:restoredTop sz="94660"/>
  </p:normalViewPr>
  <p:slideViewPr>
    <p:cSldViewPr snapToGrid="0">
      <p:cViewPr varScale="1">
        <p:scale>
          <a:sx n="38" d="100"/>
          <a:sy n="38" d="100"/>
        </p:scale>
        <p:origin x="66"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9D9F77-02A3-4ABF-816A-6E8CCF0DF531}"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ADD3-487A-439F-993B-85472149B9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D9F77-02A3-4ABF-816A-6E8CCF0DF531}"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238175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D9F77-02A3-4ABF-816A-6E8CCF0DF531}"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519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D9F77-02A3-4ABF-816A-6E8CCF0DF531}"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206696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D9F77-02A3-4ABF-816A-6E8CCF0DF531}"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1ADD3-487A-439F-993B-85472149B9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94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9D9F77-02A3-4ABF-816A-6E8CCF0DF531}"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246945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9D9F77-02A3-4ABF-816A-6E8CCF0DF531}"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345017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9D9F77-02A3-4ABF-816A-6E8CCF0DF531}"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142905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9D9F77-02A3-4ABF-816A-6E8CCF0DF531}" type="datetimeFigureOut">
              <a:rPr lang="en-US" smtClean="0"/>
              <a:t>9/25/2020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169372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9D9F77-02A3-4ABF-816A-6E8CCF0DF531}" type="datetimeFigureOut">
              <a:rPr lang="en-US" smtClean="0"/>
              <a:t>9/25/2020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CF1ADD3-487A-439F-993B-85472149B9B3}" type="slidenum">
              <a:rPr lang="en-US" smtClean="0"/>
              <a:t>‹#›</a:t>
            </a:fld>
            <a:endParaRPr lang="en-US"/>
          </a:p>
        </p:txBody>
      </p:sp>
    </p:spTree>
    <p:extLst>
      <p:ext uri="{BB962C8B-B14F-4D97-AF65-F5344CB8AC3E}">
        <p14:creationId xmlns:p14="http://schemas.microsoft.com/office/powerpoint/2010/main" val="265605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D9F77-02A3-4ABF-816A-6E8CCF0DF531}"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1ADD3-487A-439F-993B-85472149B9B3}" type="slidenum">
              <a:rPr lang="en-US" smtClean="0"/>
              <a:t>‹#›</a:t>
            </a:fld>
            <a:endParaRPr lang="en-US"/>
          </a:p>
        </p:txBody>
      </p:sp>
    </p:spTree>
    <p:extLst>
      <p:ext uri="{BB962C8B-B14F-4D97-AF65-F5344CB8AC3E}">
        <p14:creationId xmlns:p14="http://schemas.microsoft.com/office/powerpoint/2010/main" val="9001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9D9F77-02A3-4ABF-816A-6E8CCF0DF531}" type="datetimeFigureOut">
              <a:rPr lang="en-US" smtClean="0"/>
              <a:t>9/25/2020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CF1ADD3-487A-439F-993B-85472149B9B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25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47445767@N05/8456673290/" TargetMode="Externa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www.flickr.com/photos/86624586@N00/1125946364"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edimentary_rock"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outdoors.stackexchange.com/questions/801/how-to-avoid-exploding-rocks" TargetMode="Externa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hyperlink" Target="http://all-geo.org/metageologist/2016/12/the-deceptive-simplicity-of-a-metamorphic-rock/"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opentextbc.ca/geology/chapter/7-5-contact-metamorphism-and-hydrothermal-processe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E8417-A00B-4BB3-BDC0-2E17D5ED4C55}"/>
              </a:ext>
            </a:extLst>
          </p:cNvPr>
          <p:cNvSpPr>
            <a:spLocks noGrp="1"/>
          </p:cNvSpPr>
          <p:nvPr>
            <p:ph type="ctrTitle"/>
          </p:nvPr>
        </p:nvSpPr>
        <p:spPr>
          <a:xfrm>
            <a:off x="5931878" y="639097"/>
            <a:ext cx="5611194" cy="3686015"/>
          </a:xfrm>
        </p:spPr>
        <p:txBody>
          <a:bodyPr>
            <a:normAutofit/>
          </a:bodyPr>
          <a:lstStyle/>
          <a:p>
            <a:r>
              <a:rPr lang="en-US" sz="6600" b="1" dirty="0"/>
              <a:t>The Rock Cycle</a:t>
            </a:r>
          </a:p>
        </p:txBody>
      </p:sp>
      <p:pic>
        <p:nvPicPr>
          <p:cNvPr id="5" name="Picture 4" descr="A close up of a logo&#10;&#10;Description automatically generated">
            <a:extLst>
              <a:ext uri="{FF2B5EF4-FFF2-40B4-BE49-F238E27FC236}">
                <a16:creationId xmlns:a16="http://schemas.microsoft.com/office/drawing/2014/main" id="{06D00F29-A15E-41CD-9B62-ED199E439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00" y="2860441"/>
            <a:ext cx="4314060" cy="1542276"/>
          </a:xfrm>
          <a:prstGeom prst="rect">
            <a:avLst/>
          </a:prstGeom>
        </p:spPr>
      </p:pic>
      <p:cxnSp>
        <p:nvCxnSpPr>
          <p:cNvPr id="12" name="Straight Connector 1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264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2B6986-7CB0-4DEC-981E-A5CE650EA9B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What is the rock cycle?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9DA1688-4CD8-4CB5-BC4C-74D780876668}"/>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en-US" sz="3200" dirty="0"/>
              <a:t>The rock cycle is the process by which all rocks (igneous, sedimentary, and metamorphic) are formed, broken down, and reformed as a result of chemical and/or physical processes</a:t>
            </a:r>
          </a:p>
          <a:p>
            <a:pPr>
              <a:buFont typeface="Arial" panose="020B0604020202020204" pitchFamily="34" charset="0"/>
              <a:buChar char="•"/>
            </a:pPr>
            <a:r>
              <a:rPr lang="en-US" sz="3200" dirty="0"/>
              <a:t>We can use the rock cycle to better understand the geological history of an area</a:t>
            </a:r>
          </a:p>
        </p:txBody>
      </p:sp>
    </p:spTree>
    <p:extLst>
      <p:ext uri="{BB962C8B-B14F-4D97-AF65-F5344CB8AC3E}">
        <p14:creationId xmlns:p14="http://schemas.microsoft.com/office/powerpoint/2010/main" val="45097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4069B43-4397-4F01-A7FB-D3FFF69B7DFF}"/>
              </a:ext>
            </a:extLst>
          </p:cNvPr>
          <p:cNvPicPr>
            <a:picLocks noGrp="1" noChangeAspect="1"/>
          </p:cNvPicPr>
          <p:nvPr>
            <p:ph sz="half" idx="2"/>
          </p:nvPr>
        </p:nvPicPr>
        <p:blipFill>
          <a:blip r:embed="rId2"/>
          <a:stretch>
            <a:fillRect/>
          </a:stretch>
        </p:blipFill>
        <p:spPr>
          <a:xfrm>
            <a:off x="633999" y="1353903"/>
            <a:ext cx="6909801" cy="3886762"/>
          </a:xfrm>
          <a:prstGeom prst="rect">
            <a:avLst/>
          </a:prstGeom>
        </p:spPr>
      </p:pic>
      <p:cxnSp>
        <p:nvCxnSpPr>
          <p:cNvPr id="18" name="Straight Connector 1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D62671-29E3-4E9A-AC28-1F4600F1C2AD}"/>
              </a:ext>
            </a:extLst>
          </p:cNvPr>
          <p:cNvSpPr>
            <a:spLocks noGrp="1"/>
          </p:cNvSpPr>
          <p:nvPr>
            <p:ph sz="half" idx="1"/>
          </p:nvPr>
        </p:nvSpPr>
        <p:spPr>
          <a:xfrm>
            <a:off x="7859485" y="2198914"/>
            <a:ext cx="4176224" cy="4134910"/>
          </a:xfrm>
        </p:spPr>
        <p:txBody>
          <a:bodyPr vert="horz" lIns="0" tIns="45720" rIns="0" bIns="45720" rtlCol="0">
            <a:normAutofit/>
          </a:bodyPr>
          <a:lstStyle/>
          <a:p>
            <a:pPr>
              <a:buFont typeface="Calibri" panose="020F0502020204030204" pitchFamily="34" charset="0"/>
              <a:buChar char="•"/>
            </a:pPr>
            <a:r>
              <a:rPr lang="en-US" sz="2800" dirty="0"/>
              <a:t>To understand the rock cycle, we must understand the 3 types of rocks:</a:t>
            </a:r>
          </a:p>
          <a:p>
            <a:pPr lvl="1">
              <a:buFont typeface="Calibri" panose="020F0502020204030204" pitchFamily="34" charset="0"/>
              <a:buChar char="•"/>
            </a:pPr>
            <a:r>
              <a:rPr lang="en-US" sz="2400" dirty="0"/>
              <a:t>Igneous</a:t>
            </a:r>
          </a:p>
          <a:p>
            <a:pPr lvl="1">
              <a:buFont typeface="Calibri" panose="020F0502020204030204" pitchFamily="34" charset="0"/>
              <a:buChar char="•"/>
            </a:pPr>
            <a:r>
              <a:rPr lang="en-US" sz="2400" dirty="0"/>
              <a:t>Sedimentary </a:t>
            </a:r>
          </a:p>
          <a:p>
            <a:pPr lvl="1">
              <a:buFont typeface="Calibri" panose="020F0502020204030204" pitchFamily="34" charset="0"/>
              <a:buChar char="•"/>
            </a:pPr>
            <a:r>
              <a:rPr lang="en-US" sz="2400" dirty="0"/>
              <a:t>Metamorphic</a:t>
            </a:r>
          </a:p>
          <a:p>
            <a:pPr>
              <a:buFont typeface="Calibri" panose="020F0502020204030204" pitchFamily="34" charset="0"/>
              <a:buChar char="•"/>
            </a:pPr>
            <a:r>
              <a:rPr lang="en-US" sz="2800" dirty="0"/>
              <a:t>Each type is created in a different way through the rock cycle</a:t>
            </a:r>
          </a:p>
        </p:txBody>
      </p:sp>
      <p:sp>
        <p:nvSpPr>
          <p:cNvPr id="20" name="Rectangle 1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F1FA8224-3E79-465E-B73C-7012003FD69E}"/>
              </a:ext>
            </a:extLst>
          </p:cNvPr>
          <p:cNvSpPr txBox="1"/>
          <p:nvPr/>
        </p:nvSpPr>
        <p:spPr>
          <a:xfrm>
            <a:off x="7859484" y="1267879"/>
            <a:ext cx="4176225" cy="830997"/>
          </a:xfrm>
          <a:prstGeom prst="rect">
            <a:avLst/>
          </a:prstGeom>
          <a:noFill/>
        </p:spPr>
        <p:txBody>
          <a:bodyPr wrap="square" rtlCol="0">
            <a:spAutoFit/>
          </a:bodyPr>
          <a:lstStyle/>
          <a:p>
            <a:r>
              <a:rPr lang="en-US" sz="4800" b="1" dirty="0">
                <a:latin typeface="+mj-lt"/>
              </a:rPr>
              <a:t>Types of rocks</a:t>
            </a:r>
          </a:p>
        </p:txBody>
      </p:sp>
    </p:spTree>
    <p:extLst>
      <p:ext uri="{BB962C8B-B14F-4D97-AF65-F5344CB8AC3E}">
        <p14:creationId xmlns:p14="http://schemas.microsoft.com/office/powerpoint/2010/main" val="196379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418B1-9BE8-4BDD-9211-1B0B762FB56A}"/>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a:t>Igneous rocks</a:t>
            </a:r>
          </a:p>
        </p:txBody>
      </p:sp>
      <p:pic>
        <p:nvPicPr>
          <p:cNvPr id="21" name="Picture 20" descr="A picture containing cake, chocolate, piece, bread&#10;&#10;Description automatically generated">
            <a:extLst>
              <a:ext uri="{FF2B5EF4-FFF2-40B4-BE49-F238E27FC236}">
                <a16:creationId xmlns:a16="http://schemas.microsoft.com/office/drawing/2014/main" id="{AF548D35-E160-4A03-A1D6-70BB8191515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087" r="3" b="5672"/>
          <a:stretch/>
        </p:blipFill>
        <p:spPr>
          <a:xfrm>
            <a:off x="633999" y="581098"/>
            <a:ext cx="4020297" cy="2476136"/>
          </a:xfrm>
          <a:prstGeom prst="rect">
            <a:avLst/>
          </a:prstGeom>
        </p:spPr>
      </p:pic>
      <p:cxnSp>
        <p:nvCxnSpPr>
          <p:cNvPr id="41" name="Straight Connector 40">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cake, chocolate, sitting, hydrant&#10;&#10;Description automatically generated">
            <a:extLst>
              <a:ext uri="{FF2B5EF4-FFF2-40B4-BE49-F238E27FC236}">
                <a16:creationId xmlns:a16="http://schemas.microsoft.com/office/drawing/2014/main" id="{AEF44B23-91C5-48AE-A785-5B0A32ECACC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067" r="3" b="7881"/>
          <a:stretch/>
        </p:blipFill>
        <p:spPr>
          <a:xfrm>
            <a:off x="633999" y="3218101"/>
            <a:ext cx="4020296" cy="2476136"/>
          </a:xfrm>
          <a:prstGeom prst="rect">
            <a:avLst/>
          </a:prstGeom>
        </p:spPr>
      </p:pic>
      <p:sp>
        <p:nvSpPr>
          <p:cNvPr id="3" name="Content Placeholder 2">
            <a:extLst>
              <a:ext uri="{FF2B5EF4-FFF2-40B4-BE49-F238E27FC236}">
                <a16:creationId xmlns:a16="http://schemas.microsoft.com/office/drawing/2014/main" id="{5DAC3DD6-347B-4FB4-95FB-33160A82A3AE}"/>
              </a:ext>
            </a:extLst>
          </p:cNvPr>
          <p:cNvSpPr>
            <a:spLocks noGrp="1"/>
          </p:cNvSpPr>
          <p:nvPr>
            <p:ph sz="half" idx="1"/>
          </p:nvPr>
        </p:nvSpPr>
        <p:spPr>
          <a:xfrm>
            <a:off x="5144679" y="2198914"/>
            <a:ext cx="6405063" cy="3670180"/>
          </a:xfrm>
        </p:spPr>
        <p:txBody>
          <a:bodyPr vert="horz" lIns="0" tIns="45720" rIns="0" bIns="45720" rtlCol="0">
            <a:normAutofit/>
          </a:bodyPr>
          <a:lstStyle/>
          <a:p>
            <a:pPr>
              <a:buFont typeface="Calibri" panose="020F0502020204030204" pitchFamily="34" charset="0"/>
              <a:buChar char="•"/>
            </a:pPr>
            <a:r>
              <a:rPr lang="en-US" sz="3200" b="1" dirty="0"/>
              <a:t>Igneous</a:t>
            </a:r>
          </a:p>
          <a:p>
            <a:pPr lvl="1">
              <a:buFont typeface="Calibri" panose="020F0502020204030204" pitchFamily="34" charset="0"/>
              <a:buChar char="•"/>
            </a:pPr>
            <a:r>
              <a:rPr lang="en-US" sz="2800" dirty="0"/>
              <a:t>Formed from cooled, crystalized magma</a:t>
            </a:r>
          </a:p>
          <a:p>
            <a:pPr lvl="1">
              <a:buFont typeface="Calibri" panose="020F0502020204030204" pitchFamily="34" charset="0"/>
              <a:buChar char="•"/>
            </a:pPr>
            <a:endParaRPr lang="en-US" sz="2800" dirty="0"/>
          </a:p>
          <a:p>
            <a:pPr lvl="1">
              <a:buFont typeface="Calibri" panose="020F0502020204030204" pitchFamily="34" charset="0"/>
              <a:buChar char="•"/>
            </a:pPr>
            <a:r>
              <a:rPr lang="en-US" sz="2800" dirty="0"/>
              <a:t>Intrusive</a:t>
            </a:r>
          </a:p>
          <a:p>
            <a:pPr lvl="2">
              <a:buFont typeface="Calibri" panose="020F0502020204030204" pitchFamily="34" charset="0"/>
              <a:buChar char="•"/>
            </a:pPr>
            <a:r>
              <a:rPr lang="en-US" sz="2000" dirty="0"/>
              <a:t>Magma that cools under the earth’s surface</a:t>
            </a:r>
          </a:p>
          <a:p>
            <a:pPr lvl="1">
              <a:buFont typeface="Calibri" panose="020F0502020204030204" pitchFamily="34" charset="0"/>
              <a:buChar char="•"/>
            </a:pPr>
            <a:r>
              <a:rPr lang="en-US" sz="2800" dirty="0"/>
              <a:t>Extrusive</a:t>
            </a:r>
          </a:p>
          <a:p>
            <a:pPr lvl="2">
              <a:buFont typeface="Calibri" panose="020F0502020204030204" pitchFamily="34" charset="0"/>
              <a:buChar char="•"/>
            </a:pPr>
            <a:r>
              <a:rPr lang="en-US" sz="2000" dirty="0"/>
              <a:t>Magma that escapes and cools on top of the earth’s surface</a:t>
            </a:r>
          </a:p>
          <a:p>
            <a:endParaRPr lang="en-US" sz="3200" dirty="0"/>
          </a:p>
        </p:txBody>
      </p:sp>
      <p:sp>
        <p:nvSpPr>
          <p:cNvPr id="43" name="Rectangle 42">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67FB789E-36C6-4943-B7FC-A2B77843E625}"/>
              </a:ext>
            </a:extLst>
          </p:cNvPr>
          <p:cNvSpPr txBox="1"/>
          <p:nvPr/>
        </p:nvSpPr>
        <p:spPr>
          <a:xfrm>
            <a:off x="2467479" y="2857179"/>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47445767@N05/845667329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8" name="TextBox 27">
            <a:extLst>
              <a:ext uri="{FF2B5EF4-FFF2-40B4-BE49-F238E27FC236}">
                <a16:creationId xmlns:a16="http://schemas.microsoft.com/office/drawing/2014/main" id="{A65A3C7D-D177-4069-AD0E-A1A10C0083DA}"/>
              </a:ext>
            </a:extLst>
          </p:cNvPr>
          <p:cNvSpPr txBox="1"/>
          <p:nvPr/>
        </p:nvSpPr>
        <p:spPr>
          <a:xfrm>
            <a:off x="2467478" y="5494182"/>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86624586@N00/112594636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98869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418B1-9BE8-4BDD-9211-1B0B762FB56A}"/>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a:t>Sedimentary rocks</a:t>
            </a:r>
          </a:p>
        </p:txBody>
      </p:sp>
      <p:pic>
        <p:nvPicPr>
          <p:cNvPr id="6" name="Picture 5" descr="A rocky mountain&#10;&#10;Description automatically generated">
            <a:extLst>
              <a:ext uri="{FF2B5EF4-FFF2-40B4-BE49-F238E27FC236}">
                <a16:creationId xmlns:a16="http://schemas.microsoft.com/office/drawing/2014/main" id="{37034F59-A323-4282-B749-8C0A3105D7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52" r="6052" b="2"/>
          <a:stretch/>
        </p:blipFill>
        <p:spPr>
          <a:xfrm>
            <a:off x="633999" y="581098"/>
            <a:ext cx="4020297" cy="2476136"/>
          </a:xfrm>
          <a:prstGeom prst="rect">
            <a:avLst/>
          </a:prstGeom>
        </p:spPr>
      </p:pic>
      <p:cxnSp>
        <p:nvCxnSpPr>
          <p:cNvPr id="31" name="Straight Connector 30">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ece of bread&#10;&#10;Description automatically generated">
            <a:extLst>
              <a:ext uri="{FF2B5EF4-FFF2-40B4-BE49-F238E27FC236}">
                <a16:creationId xmlns:a16="http://schemas.microsoft.com/office/drawing/2014/main" id="{6E1255A2-DEB0-423D-9DCE-E9C7FF95558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198" b="3875"/>
          <a:stretch/>
        </p:blipFill>
        <p:spPr>
          <a:xfrm>
            <a:off x="633999" y="3218101"/>
            <a:ext cx="4020296" cy="2476136"/>
          </a:xfrm>
          <a:prstGeom prst="rect">
            <a:avLst/>
          </a:prstGeom>
        </p:spPr>
      </p:pic>
      <p:sp>
        <p:nvSpPr>
          <p:cNvPr id="3" name="Content Placeholder 2">
            <a:extLst>
              <a:ext uri="{FF2B5EF4-FFF2-40B4-BE49-F238E27FC236}">
                <a16:creationId xmlns:a16="http://schemas.microsoft.com/office/drawing/2014/main" id="{5DAC3DD6-347B-4FB4-95FB-33160A82A3AE}"/>
              </a:ext>
            </a:extLst>
          </p:cNvPr>
          <p:cNvSpPr>
            <a:spLocks noGrp="1"/>
          </p:cNvSpPr>
          <p:nvPr>
            <p:ph sz="half" idx="1"/>
          </p:nvPr>
        </p:nvSpPr>
        <p:spPr>
          <a:xfrm>
            <a:off x="5144679" y="2198914"/>
            <a:ext cx="6405063" cy="3670180"/>
          </a:xfrm>
        </p:spPr>
        <p:txBody>
          <a:bodyPr vert="horz" lIns="0" tIns="45720" rIns="0" bIns="45720" rtlCol="0">
            <a:normAutofit/>
          </a:bodyPr>
          <a:lstStyle/>
          <a:p>
            <a:pPr>
              <a:buFont typeface="Calibri" panose="020F0502020204030204" pitchFamily="34" charset="0"/>
              <a:buChar char="•"/>
            </a:pPr>
            <a:r>
              <a:rPr lang="en-US" sz="3200" b="1" dirty="0"/>
              <a:t>Sedimentary</a:t>
            </a:r>
          </a:p>
          <a:p>
            <a:pPr lvl="1">
              <a:buFont typeface="Calibri" panose="020F0502020204030204" pitchFamily="34" charset="0"/>
              <a:buChar char="•"/>
            </a:pPr>
            <a:r>
              <a:rPr lang="en-US" sz="2800" dirty="0"/>
              <a:t>Formed when pressure forces sediments together</a:t>
            </a:r>
          </a:p>
          <a:p>
            <a:pPr lvl="1">
              <a:buFont typeface="Calibri" panose="020F0502020204030204" pitchFamily="34" charset="0"/>
              <a:buChar char="•"/>
            </a:pPr>
            <a:r>
              <a:rPr lang="en-US" sz="2800" dirty="0"/>
              <a:t>Often contain fossils</a:t>
            </a:r>
          </a:p>
          <a:p>
            <a:pPr lvl="1">
              <a:buFont typeface="Calibri" panose="020F0502020204030204" pitchFamily="34" charset="0"/>
              <a:buChar char="•"/>
            </a:pPr>
            <a:r>
              <a:rPr lang="en-US" sz="2800" dirty="0"/>
              <a:t>Visible layers</a:t>
            </a:r>
          </a:p>
          <a:p>
            <a:pPr marL="0" indent="0">
              <a:buFont typeface="Calibri" panose="020F0502020204030204" pitchFamily="34" charset="0"/>
              <a:buNone/>
            </a:pPr>
            <a:endParaRPr lang="en-US" sz="3200" dirty="0"/>
          </a:p>
          <a:p>
            <a:pPr marL="0" indent="0">
              <a:buFont typeface="Calibri" panose="020F0502020204030204" pitchFamily="34" charset="0"/>
              <a:buNone/>
            </a:pPr>
            <a:endParaRPr lang="en-US" sz="3200" dirty="0"/>
          </a:p>
        </p:txBody>
      </p:sp>
      <p:sp>
        <p:nvSpPr>
          <p:cNvPr id="33" name="Rectangle 32">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CA67DD3B-CBB9-4D53-BAD1-C71ED2D83EAB}"/>
              </a:ext>
            </a:extLst>
          </p:cNvPr>
          <p:cNvSpPr txBox="1"/>
          <p:nvPr/>
        </p:nvSpPr>
        <p:spPr>
          <a:xfrm>
            <a:off x="2347254" y="2857179"/>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Sedimentary_roc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3" name="TextBox 12">
            <a:extLst>
              <a:ext uri="{FF2B5EF4-FFF2-40B4-BE49-F238E27FC236}">
                <a16:creationId xmlns:a16="http://schemas.microsoft.com/office/drawing/2014/main" id="{76429168-35A8-43D4-BD3B-F283CA0494EF}"/>
              </a:ext>
            </a:extLst>
          </p:cNvPr>
          <p:cNvSpPr txBox="1"/>
          <p:nvPr/>
        </p:nvSpPr>
        <p:spPr>
          <a:xfrm>
            <a:off x="2347253" y="5494182"/>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outdoors.stackexchange.com/questions/801/how-to-avoid-exploding-rock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17408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418B1-9BE8-4BDD-9211-1B0B762FB56A}"/>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a:t>Metamorphic rocks</a:t>
            </a:r>
          </a:p>
        </p:txBody>
      </p:sp>
      <p:pic>
        <p:nvPicPr>
          <p:cNvPr id="11" name="Picture 10" descr="A picture containing table, sitting, cake&#10;&#10;Description automatically generated">
            <a:extLst>
              <a:ext uri="{FF2B5EF4-FFF2-40B4-BE49-F238E27FC236}">
                <a16:creationId xmlns:a16="http://schemas.microsoft.com/office/drawing/2014/main" id="{E7A09A9C-3101-414B-98E2-7E64D39AD8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950" r="1721"/>
          <a:stretch/>
        </p:blipFill>
        <p:spPr>
          <a:xfrm>
            <a:off x="633999" y="581098"/>
            <a:ext cx="4020297" cy="2476136"/>
          </a:xfrm>
          <a:prstGeom prst="rect">
            <a:avLst/>
          </a:prstGeom>
        </p:spPr>
      </p:pic>
      <p:cxnSp>
        <p:nvCxnSpPr>
          <p:cNvPr id="31" name="Straight Connector 30">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10;&#10;Description automatically generated">
            <a:extLst>
              <a:ext uri="{FF2B5EF4-FFF2-40B4-BE49-F238E27FC236}">
                <a16:creationId xmlns:a16="http://schemas.microsoft.com/office/drawing/2014/main" id="{8DD0A13A-AC03-47B5-9C37-D0D68303770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8564" r="3" b="18978"/>
          <a:stretch/>
        </p:blipFill>
        <p:spPr>
          <a:xfrm>
            <a:off x="633999" y="3218101"/>
            <a:ext cx="4020296" cy="2476136"/>
          </a:xfrm>
          <a:prstGeom prst="rect">
            <a:avLst/>
          </a:prstGeom>
        </p:spPr>
      </p:pic>
      <p:sp>
        <p:nvSpPr>
          <p:cNvPr id="3" name="Content Placeholder 2">
            <a:extLst>
              <a:ext uri="{FF2B5EF4-FFF2-40B4-BE49-F238E27FC236}">
                <a16:creationId xmlns:a16="http://schemas.microsoft.com/office/drawing/2014/main" id="{5DAC3DD6-347B-4FB4-95FB-33160A82A3AE}"/>
              </a:ext>
            </a:extLst>
          </p:cNvPr>
          <p:cNvSpPr>
            <a:spLocks noGrp="1"/>
          </p:cNvSpPr>
          <p:nvPr>
            <p:ph sz="half" idx="1"/>
          </p:nvPr>
        </p:nvSpPr>
        <p:spPr>
          <a:xfrm>
            <a:off x="5144679" y="2198914"/>
            <a:ext cx="6405063" cy="3670180"/>
          </a:xfrm>
        </p:spPr>
        <p:txBody>
          <a:bodyPr vert="horz" lIns="0" tIns="45720" rIns="0" bIns="45720" rtlCol="0">
            <a:normAutofit/>
          </a:bodyPr>
          <a:lstStyle/>
          <a:p>
            <a:pPr>
              <a:buFont typeface="Calibri" panose="020F0502020204030204" pitchFamily="34" charset="0"/>
              <a:buChar char="•"/>
            </a:pPr>
            <a:r>
              <a:rPr lang="en-US" sz="3200" b="1" dirty="0"/>
              <a:t>Metamorphic</a:t>
            </a:r>
            <a:r>
              <a:rPr lang="en-US" sz="3200" dirty="0"/>
              <a:t> </a:t>
            </a:r>
          </a:p>
          <a:p>
            <a:pPr lvl="1">
              <a:buFont typeface="Calibri" panose="020F0502020204030204" pitchFamily="34" charset="0"/>
              <a:buChar char="•"/>
            </a:pPr>
            <a:r>
              <a:rPr lang="en-US" sz="2800" dirty="0"/>
              <a:t>formed from existing rocks that are subjected to heat and pressure</a:t>
            </a:r>
          </a:p>
          <a:p>
            <a:pPr marL="0" indent="0">
              <a:buFont typeface="Calibri" panose="020F0502020204030204" pitchFamily="34" charset="0"/>
              <a:buNone/>
            </a:pPr>
            <a:endParaRPr lang="en-US" sz="3200" dirty="0"/>
          </a:p>
        </p:txBody>
      </p:sp>
      <p:sp>
        <p:nvSpPr>
          <p:cNvPr id="33" name="Rectangle 32">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C700D1D8-CFD7-4B48-B72A-36170EF50B9C}"/>
              </a:ext>
            </a:extLst>
          </p:cNvPr>
          <p:cNvSpPr txBox="1"/>
          <p:nvPr/>
        </p:nvSpPr>
        <p:spPr>
          <a:xfrm>
            <a:off x="2467478" y="5494182"/>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opentextbc.ca/geology/chapter/7-5-contact-metamorphism-and-hydrothermal-process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3" name="TextBox 12">
            <a:extLst>
              <a:ext uri="{FF2B5EF4-FFF2-40B4-BE49-F238E27FC236}">
                <a16:creationId xmlns:a16="http://schemas.microsoft.com/office/drawing/2014/main" id="{520B2F4D-ADCB-4E6C-9CBD-84700B31D225}"/>
              </a:ext>
            </a:extLst>
          </p:cNvPr>
          <p:cNvSpPr txBox="1"/>
          <p:nvPr/>
        </p:nvSpPr>
        <p:spPr>
          <a:xfrm>
            <a:off x="2194969" y="2857179"/>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ll-geo.org/metageologist/2016/12/the-deceptive-simplicity-of-a-metamorphic-roc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2119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6EB283E-E75F-4A70-9F13-3019A6EC0F4A}"/>
              </a:ext>
            </a:extLst>
          </p:cNvPr>
          <p:cNvSpPr>
            <a:spLocks noGrp="1"/>
          </p:cNvSpPr>
          <p:nvPr>
            <p:ph idx="1"/>
          </p:nvPr>
        </p:nvSpPr>
        <p:spPr>
          <a:xfrm>
            <a:off x="123518" y="1845129"/>
            <a:ext cx="3684173" cy="6188528"/>
          </a:xfrm>
        </p:spPr>
        <p:txBody>
          <a:bodyPr>
            <a:normAutofit/>
          </a:bodyPr>
          <a:lstStyle/>
          <a:p>
            <a:pPr>
              <a:buFont typeface="Arial" panose="020B0604020202020204" pitchFamily="34" charset="0"/>
              <a:buChar char="•"/>
            </a:pPr>
            <a:r>
              <a:rPr lang="en-US" sz="2800" dirty="0">
                <a:solidFill>
                  <a:srgbClr val="FFFFFF"/>
                </a:solidFill>
              </a:rPr>
              <a:t>The rock cycle starts with magma (molten rock under Earth’s surface) which then cools and crystalizes to become igneous rock. </a:t>
            </a:r>
          </a:p>
          <a:p>
            <a:pPr marL="0" indent="0">
              <a:buNone/>
            </a:pPr>
            <a:endParaRPr lang="en-US" sz="2800" dirty="0">
              <a:solidFill>
                <a:srgbClr val="FFFFFF"/>
              </a:solidFill>
            </a:endParaRPr>
          </a:p>
          <a:p>
            <a:pPr>
              <a:buFont typeface="Arial" panose="020B0604020202020204" pitchFamily="34" charset="0"/>
              <a:buChar char="•"/>
            </a:pPr>
            <a:endParaRPr lang="en-US" sz="2800" dirty="0">
              <a:solidFill>
                <a:srgbClr val="FFFFFF"/>
              </a:solidFill>
            </a:endParaRP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E8C96AC-9444-42ED-A4E7-93B0311AEEA9}"/>
              </a:ext>
            </a:extLst>
          </p:cNvPr>
          <p:cNvPicPr>
            <a:picLocks noChangeAspect="1"/>
          </p:cNvPicPr>
          <p:nvPr/>
        </p:nvPicPr>
        <p:blipFill>
          <a:blip r:embed="rId2"/>
          <a:stretch>
            <a:fillRect/>
          </a:stretch>
        </p:blipFill>
        <p:spPr>
          <a:xfrm>
            <a:off x="4221911" y="883502"/>
            <a:ext cx="7732024" cy="5470406"/>
          </a:xfrm>
          <a:prstGeom prst="rect">
            <a:avLst/>
          </a:prstGeom>
        </p:spPr>
      </p:pic>
      <p:sp>
        <p:nvSpPr>
          <p:cNvPr id="5" name="Oval 4">
            <a:extLst>
              <a:ext uri="{FF2B5EF4-FFF2-40B4-BE49-F238E27FC236}">
                <a16:creationId xmlns:a16="http://schemas.microsoft.com/office/drawing/2014/main" id="{B7F07E96-6839-4127-84A7-E91001795068}"/>
              </a:ext>
            </a:extLst>
          </p:cNvPr>
          <p:cNvSpPr/>
          <p:nvPr/>
        </p:nvSpPr>
        <p:spPr>
          <a:xfrm>
            <a:off x="6237514" y="4049486"/>
            <a:ext cx="1028700"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14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6EB283E-E75F-4A70-9F13-3019A6EC0F4A}"/>
              </a:ext>
            </a:extLst>
          </p:cNvPr>
          <p:cNvSpPr>
            <a:spLocks noGrp="1"/>
          </p:cNvSpPr>
          <p:nvPr>
            <p:ph idx="1"/>
          </p:nvPr>
        </p:nvSpPr>
        <p:spPr>
          <a:xfrm>
            <a:off x="238065" y="473529"/>
            <a:ext cx="3684173" cy="6188528"/>
          </a:xfrm>
        </p:spPr>
        <p:txBody>
          <a:bodyPr>
            <a:normAutofit/>
          </a:bodyPr>
          <a:lstStyle/>
          <a:p>
            <a:pPr>
              <a:buFont typeface="Arial" panose="020B0604020202020204" pitchFamily="34" charset="0"/>
              <a:buChar char="•"/>
            </a:pPr>
            <a:r>
              <a:rPr lang="en-US" sz="2800" dirty="0">
                <a:solidFill>
                  <a:srgbClr val="FFFFFF"/>
                </a:solidFill>
              </a:rPr>
              <a:t>Through the different physical and chemical properties shown on the right, igneous rock becomes sedimentary and metamorphic rock, which can then be further broken down and changed into the different rock types</a:t>
            </a:r>
          </a:p>
          <a:p>
            <a:pPr lvl="1">
              <a:buFont typeface="Arial" panose="020B0604020202020204" pitchFamily="34" charset="0"/>
              <a:buChar char="•"/>
            </a:pPr>
            <a:r>
              <a:rPr lang="en-US" sz="2400" dirty="0">
                <a:solidFill>
                  <a:srgbClr val="FFFFFF"/>
                </a:solidFill>
              </a:rPr>
              <a:t>Sedimentary and metamorphic rocks can only become igneous rocks after they have been completely melted down back into magma</a:t>
            </a:r>
          </a:p>
          <a:p>
            <a:pPr>
              <a:buFont typeface="Arial" panose="020B0604020202020204" pitchFamily="34" charset="0"/>
              <a:buChar char="•"/>
            </a:pPr>
            <a:endParaRPr lang="en-US" sz="2800" dirty="0">
              <a:solidFill>
                <a:srgbClr val="FFFFFF"/>
              </a:solidFill>
            </a:endParaRPr>
          </a:p>
          <a:p>
            <a:pPr>
              <a:buFont typeface="Arial" panose="020B0604020202020204" pitchFamily="34" charset="0"/>
              <a:buChar char="•"/>
            </a:pPr>
            <a:endParaRPr lang="en-US" sz="2800" dirty="0">
              <a:solidFill>
                <a:srgbClr val="FFFFFF"/>
              </a:solidFill>
            </a:endParaRP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E8C96AC-9444-42ED-A4E7-93B0311AEEA9}"/>
              </a:ext>
            </a:extLst>
          </p:cNvPr>
          <p:cNvPicPr>
            <a:picLocks noChangeAspect="1"/>
          </p:cNvPicPr>
          <p:nvPr/>
        </p:nvPicPr>
        <p:blipFill>
          <a:blip r:embed="rId2"/>
          <a:stretch>
            <a:fillRect/>
          </a:stretch>
        </p:blipFill>
        <p:spPr>
          <a:xfrm>
            <a:off x="4221911" y="883502"/>
            <a:ext cx="7732024" cy="5470406"/>
          </a:xfrm>
          <a:prstGeom prst="rect">
            <a:avLst/>
          </a:prstGeom>
        </p:spPr>
      </p:pic>
    </p:spTree>
    <p:extLst>
      <p:ext uri="{BB962C8B-B14F-4D97-AF65-F5344CB8AC3E}">
        <p14:creationId xmlns:p14="http://schemas.microsoft.com/office/powerpoint/2010/main" val="36441538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672</TotalTime>
  <Words>286</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The Rock Cycle</vt:lpstr>
      <vt:lpstr>What is the rock cycle?</vt:lpstr>
      <vt:lpstr>PowerPoint Presentation</vt:lpstr>
      <vt:lpstr>Igneous rocks</vt:lpstr>
      <vt:lpstr>Sedimentary rocks</vt:lpstr>
      <vt:lpstr>Metamorphic rocks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Rock Cycle</dc:title>
  <dc:creator>Buchanan, Samantha - FPAC-NRCS, Plymouth, IN</dc:creator>
  <cp:lastModifiedBy>Buchanan, Samantha - FPAC-NRCS, Plymouth, IN</cp:lastModifiedBy>
  <cp:revision>11</cp:revision>
  <dcterms:created xsi:type="dcterms:W3CDTF">2020-07-09T14:31:24Z</dcterms:created>
  <dcterms:modified xsi:type="dcterms:W3CDTF">2020-09-25T12:55:45Z</dcterms:modified>
</cp:coreProperties>
</file>