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  <p:sldMasterId id="2147483852" r:id="rId2"/>
  </p:sldMasterIdLst>
  <p:notesMasterIdLst>
    <p:notesMasterId r:id="rId10"/>
  </p:notesMasterIdLst>
  <p:handoutMasterIdLst>
    <p:handoutMasterId r:id="rId11"/>
  </p:handoutMasterIdLst>
  <p:sldIdLst>
    <p:sldId id="256" r:id="rId3"/>
    <p:sldId id="257" r:id="rId4"/>
    <p:sldId id="261" r:id="rId5"/>
    <p:sldId id="258" r:id="rId6"/>
    <p:sldId id="259" r:id="rId7"/>
    <p:sldId id="260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DA37D80-6434-44D0-A028-1B22A696006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7" autoAdjust="0"/>
    <p:restoredTop sz="94660"/>
  </p:normalViewPr>
  <p:slideViewPr>
    <p:cSldViewPr snapToGrid="0">
      <p:cViewPr varScale="1">
        <p:scale>
          <a:sx n="82" d="100"/>
          <a:sy n="82" d="100"/>
        </p:scale>
        <p:origin x="9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en-US"/>
              <a:t>12/7/2020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en-US"/>
              <a:t>12/7/2020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ater3"/>
          <p:cNvSpPr/>
          <p:nvPr/>
        </p:nvSpPr>
        <p:spPr bwMode="gray"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sky"/>
          <p:cNvSpPr/>
          <p:nvPr/>
        </p:nvSpPr>
        <p:spPr bwMode="white"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water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ltGray"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water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en-US"/>
              <a:t>12/7/2020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en-US"/>
              <a:t>12/7/2020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/>
              <a:t>12/7/2020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/>
              <a:t>12/7/2020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en-US"/>
              <a:t>12/7/2020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en-US"/>
              <a:t>12/7/2020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en-US"/>
              <a:t>12/7/2020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en-US"/>
              <a:t>12/7/2020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en-US"/>
              <a:t>12/7/2020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/>
              <a:t>12/7/2020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221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14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03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464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 smtClean="0"/>
              <a:t>12/7/2020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70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en-US" smtClean="0"/>
              <a:t>12/7/2020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77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en-US" smtClean="0"/>
              <a:t>12/7/2020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41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7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0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1">
              <a:rPr lang="en-US" smtClean="0"/>
              <a:pPr/>
              <a:t>12/7/2020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543255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1">
              <a:rPr lang="en-US" smtClean="0"/>
              <a:pPr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504097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1">
              <a:rPr lang="en-US" smtClean="0"/>
              <a:pPr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19176120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1">
              <a:rPr lang="en-US" smtClean="0"/>
              <a:pPr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954850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1">
              <a:rPr lang="en-US" smtClean="0"/>
              <a:pPr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03793642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1">
              <a:rPr lang="en-US" smtClean="0"/>
              <a:pPr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057053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1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78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8" name="water3"/>
          <p:cNvSpPr/>
          <p:nvPr/>
        </p:nvSpPr>
        <p:spPr bwMode="gray"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water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white"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water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en-US" smtClean="0"/>
              <a:pPr/>
              <a:t>12/7/2020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8pPr>
      <a:lvl9pPr marL="2240280" indent="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None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586B75A-687E-405C-8A0B-8D00578BA2C3}" type="datetime1">
              <a:rPr lang="en-US" smtClean="0"/>
              <a:pPr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8794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  <p:sldLayoutId id="2147483869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Grating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creativecommons.org/licenses/by-sa/3.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sephswcd.org/" TargetMode="External"/><Relationship Id="rId2" Type="http://schemas.openxmlformats.org/officeDocument/2006/relationships/hyperlink" Target="http://www.michianastormwaterpartnership.org/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17025D-0558-4BB1-932D-D407F5BDC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44753" y="628617"/>
            <a:ext cx="6559859" cy="302898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Stormwater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45624" y="3843868"/>
            <a:ext cx="5414401" cy="1564744"/>
          </a:xfrm>
        </p:spPr>
        <p:txBody>
          <a:bodyPr>
            <a:normAutofit/>
          </a:bodyPr>
          <a:lstStyle/>
          <a:p>
            <a:endParaRPr lang="en-US">
              <a:solidFill>
                <a:srgbClr val="0F496F"/>
              </a:solidFill>
            </a:endParaRPr>
          </a:p>
        </p:txBody>
      </p:sp>
      <p:sp useBgFill="1">
        <p:nvSpPr>
          <p:cNvPr id="12" name="Snip Diagonal Corner Rectangle 6">
            <a:extLst>
              <a:ext uri="{FF2B5EF4-FFF2-40B4-BE49-F238E27FC236}">
                <a16:creationId xmlns:a16="http://schemas.microsoft.com/office/drawing/2014/main" id="{23897308-2491-4C39-B764-46DCD1CAD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001" y="620722"/>
            <a:ext cx="3670674" cy="5286838"/>
          </a:xfrm>
          <a:prstGeom prst="snip2DiagRect">
            <a:avLst>
              <a:gd name="adj1" fmla="val 15804"/>
              <a:gd name="adj2" fmla="val 0"/>
            </a:avLst>
          </a:prstGeom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96E529F1-D7B6-4CAD-8281-8EA14FCEA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712" y="2781991"/>
            <a:ext cx="2709870" cy="968778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437C3370-E183-40E3-8F06-FDD26E64DD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7774F20-3F21-44FE-976F-CC336A7482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A342010-2E15-4FE2-8956-F562BBF500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72C8931-1DC1-48FA-878F-2B7CB813D8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3285CBA-1A56-43E8-8B87-570C461DA3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04A0B30-03E2-41DD-B443-95E7FB70E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039029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A2367-B4D8-43BB-BD73-D94116F64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</p:spPr>
        <p:txBody>
          <a:bodyPr>
            <a:normAutofit/>
          </a:bodyPr>
          <a:lstStyle/>
          <a:p>
            <a:r>
              <a:rPr lang="en-US" dirty="0"/>
              <a:t>What is stormwater?</a:t>
            </a:r>
          </a:p>
        </p:txBody>
      </p:sp>
      <p:pic>
        <p:nvPicPr>
          <p:cNvPr id="7" name="Graphic 6" descr="Rainy scene">
            <a:extLst>
              <a:ext uri="{FF2B5EF4-FFF2-40B4-BE49-F238E27FC236}">
                <a16:creationId xmlns:a16="http://schemas.microsoft.com/office/drawing/2014/main" id="{1F370B9E-D476-4081-B90F-0560B86FA1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55676" y="733647"/>
            <a:ext cx="3575884" cy="3575884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14108D-1287-47D9-B35C-8A34D5823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9654" y="733647"/>
            <a:ext cx="4419171" cy="526075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 dirty="0">
                <a:solidFill>
                  <a:schemeClr val="tx1"/>
                </a:solidFill>
              </a:rPr>
              <a:t>When rain falls on impervious surfaces (surfaces that can’t absorb water, like pavement and rooftops) and flows over the land, it becomes stormwater runoff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chemeClr val="tx1"/>
                </a:solidFill>
              </a:rPr>
              <a:t>Stormwater flows into stormwater drains, ditches, canals, lakes, wetlands, rivers, and coastal waters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chemeClr val="tx1"/>
                </a:solidFill>
              </a:rPr>
              <a:t>Stormwater can become polluted, which can further pollute the water we use for drinking, cooking, and recreation</a:t>
            </a:r>
          </a:p>
        </p:txBody>
      </p:sp>
    </p:spTree>
    <p:extLst>
      <p:ext uri="{BB962C8B-B14F-4D97-AF65-F5344CB8AC3E}">
        <p14:creationId xmlns:p14="http://schemas.microsoft.com/office/powerpoint/2010/main" val="216677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C12E5-A0E7-4C54-9D4B-997248C7D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a storm drain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D662B-2169-46DF-A345-78FF4FE0F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5411788" cy="3615267"/>
          </a:xfrm>
        </p:spPr>
        <p:txBody>
          <a:bodyPr>
            <a:normAutofit fontScale="92500"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Storm drains carry all stormwater into rivers and streams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They are not connected to the wastewater system (the system that drains water from plumbing systems)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They do not go to water treatment facilities, so any kind of pollution in the stormwater goes directly into our rivers and streams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19C16C-C041-409F-B496-FC3A213F6F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105751" y="228861"/>
            <a:ext cx="2855742" cy="42836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859B805-D5C0-4626-AA9A-234E73746EA4}"/>
              </a:ext>
            </a:extLst>
          </p:cNvPr>
          <p:cNvSpPr txBox="1"/>
          <p:nvPr/>
        </p:nvSpPr>
        <p:spPr>
          <a:xfrm>
            <a:off x="8104787" y="4209534"/>
            <a:ext cx="285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3" tooltip="https://en.wikipedia.org/wiki/Grating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4" tooltip="https://creativecommons.org/licenses/by-sa/3.0/"/>
              </a:rPr>
              <a:t>CC BY-SA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26303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2B112-2BE5-4EE9-A42A-44CFA2E28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</p:spPr>
        <p:txBody>
          <a:bodyPr>
            <a:normAutofit/>
          </a:bodyPr>
          <a:lstStyle/>
          <a:p>
            <a:r>
              <a:rPr lang="en-US" dirty="0"/>
              <a:t>How does stormwater pollution happen?</a:t>
            </a:r>
          </a:p>
        </p:txBody>
      </p:sp>
      <p:pic>
        <p:nvPicPr>
          <p:cNvPr id="7" name="Graphic 6" descr="Water">
            <a:extLst>
              <a:ext uri="{FF2B5EF4-FFF2-40B4-BE49-F238E27FC236}">
                <a16:creationId xmlns:a16="http://schemas.microsoft.com/office/drawing/2014/main" id="{F10DEF6A-D097-4BF9-A1CB-55C49BB34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1240" y="924676"/>
            <a:ext cx="3185108" cy="3185108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E07E8-549B-4105-944B-B7A15545F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5696" y="0"/>
            <a:ext cx="6593129" cy="448733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chemeClr val="tx1"/>
                </a:solidFill>
              </a:rPr>
              <a:t>As stormwater runoff flows over the land, it picks things up along the way, including:</a:t>
            </a:r>
          </a:p>
          <a:p>
            <a:pPr lvl="1">
              <a:lnSpc>
                <a:spcPct val="90000"/>
              </a:lnSpc>
            </a:pPr>
            <a:r>
              <a:rPr lang="en-US" sz="2000" b="1" dirty="0">
                <a:solidFill>
                  <a:schemeClr val="tx1"/>
                </a:solidFill>
              </a:rPr>
              <a:t>Trash</a:t>
            </a:r>
          </a:p>
          <a:p>
            <a:pPr lvl="1">
              <a:lnSpc>
                <a:spcPct val="90000"/>
              </a:lnSpc>
            </a:pPr>
            <a:r>
              <a:rPr lang="en-US" sz="2000" b="1" dirty="0">
                <a:solidFill>
                  <a:schemeClr val="tx1"/>
                </a:solidFill>
              </a:rPr>
              <a:t>Pet waste</a:t>
            </a:r>
          </a:p>
          <a:p>
            <a:pPr lvl="1">
              <a:lnSpc>
                <a:spcPct val="90000"/>
              </a:lnSpc>
            </a:pPr>
            <a:r>
              <a:rPr lang="en-US" sz="2000" b="1" dirty="0">
                <a:solidFill>
                  <a:schemeClr val="tx1"/>
                </a:solidFill>
              </a:rPr>
              <a:t>Yard waste (like leaves and twigs)</a:t>
            </a:r>
          </a:p>
          <a:p>
            <a:pPr lvl="1">
              <a:lnSpc>
                <a:spcPct val="90000"/>
              </a:lnSpc>
            </a:pPr>
            <a:r>
              <a:rPr lang="en-US" sz="2000" b="1" dirty="0">
                <a:solidFill>
                  <a:schemeClr val="tx1"/>
                </a:solidFill>
              </a:rPr>
              <a:t>Chemicals (like fertilizers)</a:t>
            </a:r>
          </a:p>
          <a:p>
            <a:pPr lvl="1">
              <a:lnSpc>
                <a:spcPct val="90000"/>
              </a:lnSpc>
            </a:pPr>
            <a:r>
              <a:rPr lang="en-US" sz="2000" b="1" dirty="0">
                <a:solidFill>
                  <a:schemeClr val="tx1"/>
                </a:solidFill>
              </a:rPr>
              <a:t>Sediment </a:t>
            </a:r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chemeClr val="tx1"/>
                </a:solidFill>
              </a:rPr>
              <a:t>In Michiana, our stormwater is not treated before it enters our rivers and streams, so stormwater pollution can be easily transferred to our water bodies</a:t>
            </a:r>
          </a:p>
        </p:txBody>
      </p:sp>
    </p:spTree>
    <p:extLst>
      <p:ext uri="{BB962C8B-B14F-4D97-AF65-F5344CB8AC3E}">
        <p14:creationId xmlns:p14="http://schemas.microsoft.com/office/powerpoint/2010/main" val="379613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537C1-D5E4-404E-9FB6-859E77FE8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does stormwater go?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F9A402E-FC30-4E08-A055-6BAA3F96C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5411788" cy="3615267"/>
          </a:xfrm>
        </p:spPr>
        <p:txBody>
          <a:bodyPr>
            <a:normAutofit fontScale="92500" lnSpcReduction="10000"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Stormwater runoff drains into our watershed, which then leads onto larger bodies of water</a:t>
            </a:r>
          </a:p>
          <a:p>
            <a:pPr lvl="1"/>
            <a:r>
              <a:rPr lang="en-US" sz="2600" b="1" dirty="0">
                <a:solidFill>
                  <a:schemeClr val="tx1"/>
                </a:solidFill>
              </a:rPr>
              <a:t>A watershed is an area of land that drains into a larger body of water</a:t>
            </a:r>
          </a:p>
          <a:p>
            <a:pPr lvl="1"/>
            <a:r>
              <a:rPr lang="en-US" sz="2600" b="1" dirty="0">
                <a:solidFill>
                  <a:schemeClr val="tx1"/>
                </a:solidFill>
              </a:rPr>
              <a:t>Polluted stormwater can further pollute the watershed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B1243B5-6976-4FAB-8024-061C2BA13D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228"/>
          <a:stretch/>
        </p:blipFill>
        <p:spPr>
          <a:xfrm>
            <a:off x="8428892" y="0"/>
            <a:ext cx="3458307" cy="497058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A6300CF-D688-4822-8F0B-5E197D6B7FC1}"/>
              </a:ext>
            </a:extLst>
          </p:cNvPr>
          <p:cNvSpPr txBox="1"/>
          <p:nvPr/>
        </p:nvSpPr>
        <p:spPr>
          <a:xfrm>
            <a:off x="8493368" y="4970585"/>
            <a:ext cx="33293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St. Joseph County is part of the St. Joseph watershed which leads into Lake Michigan, as well as the Kankakee watershed which leads into the Illinois River</a:t>
            </a:r>
          </a:p>
        </p:txBody>
      </p:sp>
    </p:spTree>
    <p:extLst>
      <p:ext uri="{BB962C8B-B14F-4D97-AF65-F5344CB8AC3E}">
        <p14:creationId xmlns:p14="http://schemas.microsoft.com/office/powerpoint/2010/main" val="291961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C27B2-9278-4D17-9EBA-BA3ADB3C8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we prevent stormwater pollution?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909095-A25B-4846-B34E-8F971849C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3886200"/>
          </a:xfrm>
        </p:spPr>
        <p:txBody>
          <a:bodyPr>
            <a:normAutofit fontScale="92500" lnSpcReduction="20000"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There are plenty of easy ways to help keep stormwater clean!</a:t>
            </a:r>
          </a:p>
          <a:p>
            <a:pPr lvl="1"/>
            <a:r>
              <a:rPr lang="en-US" sz="2000" b="1" dirty="0">
                <a:solidFill>
                  <a:schemeClr val="tx1"/>
                </a:solidFill>
              </a:rPr>
              <a:t>Get rid of trash and recycling properly </a:t>
            </a:r>
          </a:p>
          <a:p>
            <a:pPr lvl="1"/>
            <a:r>
              <a:rPr lang="en-US" sz="2000" b="1" dirty="0">
                <a:solidFill>
                  <a:schemeClr val="tx1"/>
                </a:solidFill>
              </a:rPr>
              <a:t>Properly dispose of pet waste. Make sure it gets into the trash can!</a:t>
            </a:r>
          </a:p>
          <a:p>
            <a:pPr lvl="1"/>
            <a:r>
              <a:rPr lang="en-US" sz="2000" b="1" dirty="0">
                <a:solidFill>
                  <a:schemeClr val="tx1"/>
                </a:solidFill>
              </a:rPr>
              <a:t>Wash your car in a car wash or in your yard (instead of on top of concrete)</a:t>
            </a:r>
          </a:p>
          <a:p>
            <a:pPr lvl="1"/>
            <a:r>
              <a:rPr lang="en-US" sz="2000" b="1" dirty="0">
                <a:solidFill>
                  <a:schemeClr val="tx1"/>
                </a:solidFill>
              </a:rPr>
              <a:t>Never dump anything down storm drains</a:t>
            </a:r>
          </a:p>
          <a:p>
            <a:pPr lvl="1"/>
            <a:r>
              <a:rPr lang="en-US" sz="2000" b="1" dirty="0">
                <a:solidFill>
                  <a:schemeClr val="tx1"/>
                </a:solidFill>
              </a:rPr>
              <a:t>Compost yard waste</a:t>
            </a:r>
          </a:p>
          <a:p>
            <a:pPr lvl="1"/>
            <a:r>
              <a:rPr lang="en-US" sz="2000" b="1" dirty="0">
                <a:solidFill>
                  <a:schemeClr val="tx1"/>
                </a:solidFill>
              </a:rPr>
              <a:t>Use fertilizers sparingly </a:t>
            </a:r>
          </a:p>
          <a:p>
            <a:pPr lvl="1"/>
            <a:r>
              <a:rPr lang="en-US" sz="2000" b="1" dirty="0">
                <a:solidFill>
                  <a:schemeClr val="tx1"/>
                </a:solidFill>
              </a:rPr>
              <a:t>Consider using rain barrels or installing rain gardens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80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B84B9-D62D-4BCE-B96E-1BCE7CD17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8945B-A9D1-4AC8-877C-2BABC35F1B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Michiana Stormwater Partnership</a:t>
            </a:r>
            <a:endParaRPr lang="en-US" dirty="0"/>
          </a:p>
          <a:p>
            <a:r>
              <a:rPr lang="en-US" dirty="0">
                <a:hlinkClick r:id="rId3"/>
              </a:rPr>
              <a:t>St. Joseph County Soil and Water Conservation District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2903 Gary Dr.</a:t>
            </a:r>
          </a:p>
          <a:p>
            <a:pPr marL="457200" lvl="1" indent="0">
              <a:buNone/>
            </a:pPr>
            <a:r>
              <a:rPr lang="en-US" dirty="0"/>
              <a:t>Plymouth, IN 46563</a:t>
            </a:r>
          </a:p>
          <a:p>
            <a:pPr marL="457200" lvl="1" indent="0">
              <a:buNone/>
            </a:pPr>
            <a:r>
              <a:rPr lang="en-US" dirty="0"/>
              <a:t>(574) 936-2024</a:t>
            </a:r>
          </a:p>
        </p:txBody>
      </p:sp>
    </p:spTree>
    <p:extLst>
      <p:ext uri="{BB962C8B-B14F-4D97-AF65-F5344CB8AC3E}">
        <p14:creationId xmlns:p14="http://schemas.microsoft.com/office/powerpoint/2010/main" val="393188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 16x9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ean painting presentation (widescreen).potx" id="{7D8F5DB3-F878-46D5-AF2D-2DD5B7369221}" vid="{9251DF30-C224-466C-9BFA-3064FAD55731}"/>
    </a:ext>
  </a:extLst>
</a:theme>
</file>

<file path=ppt/theme/theme2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3368</TotalTime>
  <Words>386</Words>
  <Application>Microsoft Office PowerPoint</Application>
  <PresentationFormat>Widescreen</PresentationFormat>
  <Paragraphs>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Century Gothic</vt:lpstr>
      <vt:lpstr>Georgia</vt:lpstr>
      <vt:lpstr>Wingdings 3</vt:lpstr>
      <vt:lpstr>Ocean 16x9</vt:lpstr>
      <vt:lpstr>Slice</vt:lpstr>
      <vt:lpstr>Stormwater</vt:lpstr>
      <vt:lpstr>What is stormwater?</vt:lpstr>
      <vt:lpstr>How does a storm drain work?</vt:lpstr>
      <vt:lpstr>How does stormwater pollution happen?</vt:lpstr>
      <vt:lpstr>Where does stormwater go?</vt:lpstr>
      <vt:lpstr>How can we prevent stormwater pollution?</vt:lpstr>
      <vt:lpstr>More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Stormwater</dc:title>
  <dc:creator>Buchanan, Samantha - FPAC-NRCS, Plymouth, IN</dc:creator>
  <cp:lastModifiedBy>Buchanan, Samantha - FPAC-NRCS, Plymouth, IN</cp:lastModifiedBy>
  <cp:revision>16</cp:revision>
  <dcterms:created xsi:type="dcterms:W3CDTF">2020-12-01T16:51:26Z</dcterms:created>
  <dcterms:modified xsi:type="dcterms:W3CDTF">2020-12-07T15:46:49Z</dcterms:modified>
</cp:coreProperties>
</file>